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sldIdLst>
    <p:sldId id="256" r:id="rId3"/>
    <p:sldId id="257" r:id="rId4"/>
    <p:sldId id="288" r:id="rId5"/>
    <p:sldId id="299" r:id="rId6"/>
    <p:sldId id="258" r:id="rId7"/>
    <p:sldId id="260" r:id="rId8"/>
    <p:sldId id="261" r:id="rId9"/>
    <p:sldId id="296" r:id="rId10"/>
    <p:sldId id="265" r:id="rId11"/>
    <p:sldId id="262" r:id="rId12"/>
    <p:sldId id="263" r:id="rId13"/>
    <p:sldId id="264" r:id="rId14"/>
    <p:sldId id="298" r:id="rId15"/>
    <p:sldId id="291" r:id="rId16"/>
    <p:sldId id="293" r:id="rId17"/>
    <p:sldId id="292" r:id="rId18"/>
    <p:sldId id="267" r:id="rId19"/>
    <p:sldId id="266" r:id="rId20"/>
    <p:sldId id="268" r:id="rId21"/>
    <p:sldId id="269" r:id="rId22"/>
    <p:sldId id="270" r:id="rId23"/>
    <p:sldId id="271"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60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C783F-332E-492D-818D-B488E5DD1252}" type="datetimeFigureOut">
              <a:rPr lang="en-US" smtClean="0"/>
              <a:t>5/11/2017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3504A-9A7B-40B8-9BCC-70D12F71EA08}" type="slidenum">
              <a:rPr lang="en-US" smtClean="0"/>
              <a:t>‹#›</a:t>
            </a:fld>
            <a:endParaRPr lang="en-US"/>
          </a:p>
        </p:txBody>
      </p:sp>
    </p:spTree>
    <p:extLst>
      <p:ext uri="{BB962C8B-B14F-4D97-AF65-F5344CB8AC3E}">
        <p14:creationId xmlns:p14="http://schemas.microsoft.com/office/powerpoint/2010/main" val="290280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 team will provide a lookup table to determine time remaining until the projected ETD (out time).</a:t>
            </a:r>
          </a:p>
          <a:p>
            <a:r>
              <a:rPr lang="en-US" dirty="0" smtClean="0"/>
              <a:t>To use the lookup table, the process needs to determine how many bags and passengers are left to load.</a:t>
            </a:r>
          </a:p>
          <a:p>
            <a:r>
              <a:rPr lang="en-US" dirty="0" smtClean="0"/>
              <a:t>Separate tables will be provided for the calculation based on passengers and for bags.</a:t>
            </a:r>
          </a:p>
          <a:p>
            <a:r>
              <a:rPr lang="en-US" dirty="0" smtClean="0"/>
              <a:t>This projection should occur at D-30, D-25, D-20, D-15, D-10 and D-5 where the D-Time is based on the</a:t>
            </a:r>
          </a:p>
          <a:p>
            <a:r>
              <a:rPr lang="en-US" dirty="0" smtClean="0"/>
              <a:t>current latest out time.</a:t>
            </a:r>
          </a:p>
          <a:p>
            <a:r>
              <a:rPr lang="en-US" dirty="0" err="1" smtClean="0"/>
              <a:t>ProjETD</a:t>
            </a:r>
            <a:r>
              <a:rPr lang="en-US" dirty="0" smtClean="0"/>
              <a:t> = </a:t>
            </a:r>
            <a:r>
              <a:rPr lang="en-US" dirty="0" err="1" smtClean="0"/>
              <a:t>CurrentTime</a:t>
            </a:r>
            <a:endParaRPr lang="en-US" dirty="0" smtClean="0"/>
          </a:p>
          <a:p>
            <a:r>
              <a:rPr lang="en-US" dirty="0" smtClean="0"/>
              <a:t>+ MAX [</a:t>
            </a:r>
            <a:r>
              <a:rPr lang="en-US" dirty="0" err="1" smtClean="0"/>
              <a:t>TimeToOutPax</a:t>
            </a:r>
            <a:r>
              <a:rPr lang="en-US" dirty="0" smtClean="0"/>
              <a:t>(Equip, Airport, </a:t>
            </a:r>
            <a:r>
              <a:rPr lang="en-US" dirty="0" err="1" smtClean="0"/>
              <a:t>Pctl</a:t>
            </a:r>
            <a:r>
              <a:rPr lang="en-US" dirty="0" smtClean="0"/>
              <a:t>, </a:t>
            </a:r>
            <a:r>
              <a:rPr lang="en-US" dirty="0" err="1" smtClean="0"/>
              <a:t>PaxLeft</a:t>
            </a:r>
            <a:r>
              <a:rPr lang="en-US" dirty="0" smtClean="0"/>
              <a:t>), </a:t>
            </a:r>
            <a:r>
              <a:rPr lang="en-US" dirty="0" err="1" smtClean="0"/>
              <a:t>TimeToOutBag</a:t>
            </a:r>
            <a:r>
              <a:rPr lang="en-US" dirty="0" smtClean="0"/>
              <a:t>(Equip, Airport, </a:t>
            </a:r>
            <a:r>
              <a:rPr lang="en-US" dirty="0" err="1" smtClean="0"/>
              <a:t>Pctl</a:t>
            </a:r>
            <a:r>
              <a:rPr lang="en-US" dirty="0" smtClean="0"/>
              <a:t>, </a:t>
            </a:r>
            <a:r>
              <a:rPr lang="en-US" dirty="0" err="1" smtClean="0"/>
              <a:t>BagsLeft</a:t>
            </a:r>
            <a:r>
              <a:rPr lang="en-US" dirty="0" smtClean="0"/>
              <a:t>)]</a:t>
            </a:r>
          </a:p>
          <a:p>
            <a:r>
              <a:rPr lang="en-US" dirty="0" smtClean="0"/>
              <a:t>If Station = CLT, DFW, MIA, ORD, PHL, PHX then Airport = Hub</a:t>
            </a:r>
          </a:p>
          <a:p>
            <a:r>
              <a:rPr lang="en-US" dirty="0" smtClean="0"/>
              <a:t>Else If Station = DCA, JFK, LAX, LGA the Airport = Gateway</a:t>
            </a:r>
          </a:p>
          <a:p>
            <a:r>
              <a:rPr lang="en-US" dirty="0" smtClean="0"/>
              <a:t>Else Airport = Spoke</a:t>
            </a:r>
          </a:p>
          <a:p>
            <a:r>
              <a:rPr lang="en-US" dirty="0" smtClean="0"/>
              <a:t>To determine what </a:t>
            </a:r>
            <a:r>
              <a:rPr lang="en-US" dirty="0" err="1" smtClean="0"/>
              <a:t>Pctl</a:t>
            </a:r>
            <a:r>
              <a:rPr lang="en-US" dirty="0" smtClean="0"/>
              <a:t> value to use, please see tables attached. </a:t>
            </a:r>
            <a:r>
              <a:rPr lang="en-US" dirty="0" err="1" smtClean="0"/>
              <a:t>Pctl</a:t>
            </a:r>
            <a:r>
              <a:rPr lang="en-US" dirty="0" smtClean="0"/>
              <a:t> is a function of Airport, Equip and</a:t>
            </a:r>
          </a:p>
          <a:p>
            <a:r>
              <a:rPr lang="en-US" dirty="0" smtClean="0"/>
              <a:t>D-Time.</a:t>
            </a:r>
          </a:p>
          <a:p>
            <a:r>
              <a:rPr lang="en-US" dirty="0" smtClean="0"/>
              <a:t>If Equip = 330, 767, 777, 787 then </a:t>
            </a:r>
            <a:r>
              <a:rPr lang="en-US" dirty="0" err="1" smtClean="0"/>
              <a:t>TimeToOutBag</a:t>
            </a:r>
            <a:r>
              <a:rPr lang="en-US" dirty="0" smtClean="0"/>
              <a:t> = 0</a:t>
            </a:r>
          </a:p>
          <a:p>
            <a:r>
              <a:rPr lang="en-US" dirty="0" err="1" smtClean="0"/>
              <a:t>PaxLeft</a:t>
            </a:r>
            <a:r>
              <a:rPr lang="en-US" dirty="0" smtClean="0"/>
              <a:t> = </a:t>
            </a:r>
            <a:r>
              <a:rPr lang="en-US" dirty="0" err="1" smtClean="0"/>
              <a:t>TotPax</a:t>
            </a:r>
            <a:r>
              <a:rPr lang="en-US" dirty="0" smtClean="0"/>
              <a:t> – SUM(</a:t>
            </a:r>
            <a:r>
              <a:rPr lang="en-US" dirty="0" err="1" smtClean="0"/>
              <a:t>ScanEGR</a:t>
            </a:r>
            <a:r>
              <a:rPr lang="en-US" dirty="0" smtClean="0"/>
              <a:t>)</a:t>
            </a:r>
          </a:p>
          <a:p>
            <a:r>
              <a:rPr lang="en-US" dirty="0" err="1" smtClean="0"/>
              <a:t>BagsLeft</a:t>
            </a:r>
            <a:r>
              <a:rPr lang="en-US" dirty="0" smtClean="0"/>
              <a:t> = </a:t>
            </a:r>
            <a:r>
              <a:rPr lang="en-US" dirty="0" err="1" smtClean="0"/>
              <a:t>TotBags</a:t>
            </a:r>
            <a:r>
              <a:rPr lang="en-US" dirty="0" smtClean="0"/>
              <a:t> – SUM(</a:t>
            </a:r>
            <a:r>
              <a:rPr lang="en-US" dirty="0" err="1" smtClean="0"/>
              <a:t>ScanBag</a:t>
            </a:r>
            <a:r>
              <a:rPr lang="en-US" dirty="0" smtClean="0"/>
              <a:t>)</a:t>
            </a:r>
          </a:p>
          <a:p>
            <a:r>
              <a:rPr lang="en-US" dirty="0" smtClean="0"/>
              <a:t>If </a:t>
            </a:r>
            <a:r>
              <a:rPr lang="en-US" dirty="0" err="1" smtClean="0"/>
              <a:t>PaxLeft</a:t>
            </a:r>
            <a:r>
              <a:rPr lang="en-US" dirty="0" smtClean="0"/>
              <a:t> = 0 then </a:t>
            </a:r>
            <a:r>
              <a:rPr lang="en-US" dirty="0" err="1" smtClean="0"/>
              <a:t>TimeToOutPax</a:t>
            </a:r>
            <a:r>
              <a:rPr lang="en-US" dirty="0" smtClean="0"/>
              <a:t> should not be calculated</a:t>
            </a:r>
          </a:p>
          <a:p>
            <a:r>
              <a:rPr lang="en-US" dirty="0" smtClean="0"/>
              <a:t>If </a:t>
            </a:r>
            <a:r>
              <a:rPr lang="en-US" dirty="0" err="1" smtClean="0"/>
              <a:t>BagsLeft</a:t>
            </a:r>
            <a:r>
              <a:rPr lang="en-US" dirty="0" smtClean="0"/>
              <a:t> = 0 then </a:t>
            </a:r>
            <a:r>
              <a:rPr lang="en-US" dirty="0" err="1" smtClean="0"/>
              <a:t>TimeToOutBag</a:t>
            </a:r>
            <a:r>
              <a:rPr lang="en-US" dirty="0" smtClean="0"/>
              <a:t> should not be calculated</a:t>
            </a:r>
          </a:p>
          <a:p>
            <a:endParaRPr lang="en-US" dirty="0"/>
          </a:p>
        </p:txBody>
      </p:sp>
      <p:sp>
        <p:nvSpPr>
          <p:cNvPr id="4" name="Slide Number Placeholder 3"/>
          <p:cNvSpPr>
            <a:spLocks noGrp="1"/>
          </p:cNvSpPr>
          <p:nvPr>
            <p:ph type="sldNum" sz="quarter" idx="10"/>
          </p:nvPr>
        </p:nvSpPr>
        <p:spPr/>
        <p:txBody>
          <a:bodyPr/>
          <a:lstStyle/>
          <a:p>
            <a:fld id="{FFA3504A-9A7B-40B8-9BCC-70D12F71EA08}" type="slidenum">
              <a:rPr lang="en-US" smtClean="0"/>
              <a:t>4</a:t>
            </a:fld>
            <a:endParaRPr lang="en-US"/>
          </a:p>
        </p:txBody>
      </p:sp>
    </p:spTree>
    <p:extLst>
      <p:ext uri="{BB962C8B-B14F-4D97-AF65-F5344CB8AC3E}">
        <p14:creationId xmlns:p14="http://schemas.microsoft.com/office/powerpoint/2010/main" val="225781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values were removed due to</a:t>
            </a:r>
            <a:r>
              <a:rPr lang="en-US" baseline="0" dirty="0" smtClean="0"/>
              <a:t> presence of negative values and very large positive values which case of broken gate or very unique delay situation</a:t>
            </a:r>
            <a:endParaRPr lang="en-US" dirty="0"/>
          </a:p>
        </p:txBody>
      </p:sp>
      <p:sp>
        <p:nvSpPr>
          <p:cNvPr id="4" name="Slide Number Placeholder 3"/>
          <p:cNvSpPr>
            <a:spLocks noGrp="1"/>
          </p:cNvSpPr>
          <p:nvPr>
            <p:ph type="sldNum" sz="quarter" idx="10"/>
          </p:nvPr>
        </p:nvSpPr>
        <p:spPr/>
        <p:txBody>
          <a:bodyPr/>
          <a:lstStyle/>
          <a:p>
            <a:fld id="{FFA3504A-9A7B-40B8-9BCC-70D12F71EA08}" type="slidenum">
              <a:rPr lang="en-US" smtClean="0"/>
              <a:t>5</a:t>
            </a:fld>
            <a:endParaRPr lang="en-US"/>
          </a:p>
        </p:txBody>
      </p:sp>
    </p:spTree>
    <p:extLst>
      <p:ext uri="{BB962C8B-B14F-4D97-AF65-F5344CB8AC3E}">
        <p14:creationId xmlns:p14="http://schemas.microsoft.com/office/powerpoint/2010/main" val="447201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regression tree the idea is this: since the target variable does not have classes, we fit a regression model to the target variable using each of the independent variables. Then for each independent variable, the data is split at several split points. At each split point, the "error" between the predicted value and the actual values is squared to get a "Sum of Squared Errors (SSE)". The split point errors across the variables are compared and the variable/point yielding the lowest SSE is chosen as the root node/split point. This process is recursively continued.</a:t>
            </a:r>
            <a:endParaRPr lang="en-US" dirty="0"/>
          </a:p>
        </p:txBody>
      </p:sp>
      <p:sp>
        <p:nvSpPr>
          <p:cNvPr id="4" name="Slide Number Placeholder 3"/>
          <p:cNvSpPr>
            <a:spLocks noGrp="1"/>
          </p:cNvSpPr>
          <p:nvPr>
            <p:ph type="sldNum" sz="quarter" idx="10"/>
          </p:nvPr>
        </p:nvSpPr>
        <p:spPr/>
        <p:txBody>
          <a:bodyPr/>
          <a:lstStyle/>
          <a:p>
            <a:fld id="{FFA3504A-9A7B-40B8-9BCC-70D12F71EA08}" type="slidenum">
              <a:rPr lang="en-US" smtClean="0"/>
              <a:t>6</a:t>
            </a:fld>
            <a:endParaRPr lang="en-US"/>
          </a:p>
        </p:txBody>
      </p:sp>
    </p:spTree>
    <p:extLst>
      <p:ext uri="{BB962C8B-B14F-4D97-AF65-F5344CB8AC3E}">
        <p14:creationId xmlns:p14="http://schemas.microsoft.com/office/powerpoint/2010/main" val="2169042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0-60 BIN</a:t>
            </a:r>
            <a:r>
              <a:rPr lang="en-US" baseline="0" dirty="0" smtClean="0"/>
              <a:t> – most flights 320 and S80</a:t>
            </a:r>
          </a:p>
          <a:p>
            <a:r>
              <a:rPr lang="en-US" baseline="0" dirty="0" smtClean="0"/>
              <a:t>180 – 260 – most flights are 777 and 767</a:t>
            </a:r>
          </a:p>
          <a:p>
            <a:endParaRPr lang="en-US" baseline="0" dirty="0" smtClean="0"/>
          </a:p>
          <a:p>
            <a:r>
              <a:rPr lang="en-US" baseline="0" dirty="0" smtClean="0"/>
              <a:t>0- 60 – 1200 flights 4% of the test data</a:t>
            </a:r>
          </a:p>
          <a:p>
            <a:r>
              <a:rPr lang="en-US" baseline="0" dirty="0" smtClean="0"/>
              <a:t>180 – 240 – 1000 flights 3.5% of the data</a:t>
            </a:r>
          </a:p>
          <a:p>
            <a:endParaRPr lang="en-US" baseline="0" dirty="0" smtClean="0"/>
          </a:p>
          <a:p>
            <a:r>
              <a:rPr lang="en-US" sz="1200" b="0" i="0" kern="1200" dirty="0" smtClean="0">
                <a:solidFill>
                  <a:schemeClr val="tx1"/>
                </a:solidFill>
                <a:effectLst/>
                <a:latin typeface="+mn-lt"/>
                <a:ea typeface="+mn-ea"/>
                <a:cs typeface="+mn-cs"/>
              </a:rPr>
              <a:t>AIR    MIN_CAP    MAX_CAP</a:t>
            </a:r>
          </a:p>
          <a:p>
            <a:r>
              <a:rPr lang="en-US" sz="1200" b="0" i="0" kern="1200" dirty="0" smtClean="0">
                <a:solidFill>
                  <a:schemeClr val="tx1"/>
                </a:solidFill>
                <a:effectLst/>
                <a:latin typeface="+mn-lt"/>
                <a:ea typeface="+mn-ea"/>
                <a:cs typeface="+mn-cs"/>
              </a:rPr>
              <a:t>--- ---------- ----------</a:t>
            </a:r>
          </a:p>
          <a:p>
            <a:r>
              <a:rPr lang="en-US" sz="1200" b="0" i="0" kern="1200" dirty="0" smtClean="0">
                <a:solidFill>
                  <a:schemeClr val="tx1"/>
                </a:solidFill>
                <a:effectLst/>
                <a:latin typeface="+mn-lt"/>
                <a:ea typeface="+mn-ea"/>
                <a:cs typeface="+mn-cs"/>
              </a:rPr>
              <a:t>319        128        128</a:t>
            </a:r>
          </a:p>
          <a:p>
            <a:r>
              <a:rPr lang="en-US" sz="1200" b="0" i="0" kern="1200" dirty="0" smtClean="0">
                <a:solidFill>
                  <a:schemeClr val="tx1"/>
                </a:solidFill>
                <a:effectLst/>
                <a:latin typeface="+mn-lt"/>
                <a:ea typeface="+mn-ea"/>
                <a:cs typeface="+mn-cs"/>
              </a:rPr>
              <a:t>320        150        150</a:t>
            </a:r>
          </a:p>
          <a:p>
            <a:r>
              <a:rPr lang="en-US" sz="1200" b="0" i="0" kern="1200" dirty="0" smtClean="0">
                <a:solidFill>
                  <a:schemeClr val="tx1"/>
                </a:solidFill>
                <a:effectLst/>
                <a:latin typeface="+mn-lt"/>
                <a:ea typeface="+mn-ea"/>
                <a:cs typeface="+mn-cs"/>
              </a:rPr>
              <a:t>321        187        187</a:t>
            </a:r>
          </a:p>
          <a:p>
            <a:r>
              <a:rPr lang="en-US" sz="1200" b="0" i="0" kern="1200" dirty="0" smtClean="0">
                <a:solidFill>
                  <a:schemeClr val="tx1"/>
                </a:solidFill>
                <a:effectLst/>
                <a:latin typeface="+mn-lt"/>
                <a:ea typeface="+mn-ea"/>
                <a:cs typeface="+mn-cs"/>
              </a:rPr>
              <a:t>32B        181        181</a:t>
            </a:r>
          </a:p>
          <a:p>
            <a:r>
              <a:rPr lang="en-US" sz="1200" b="0" i="0" kern="1200" dirty="0" smtClean="0">
                <a:solidFill>
                  <a:schemeClr val="tx1"/>
                </a:solidFill>
                <a:effectLst/>
                <a:latin typeface="+mn-lt"/>
                <a:ea typeface="+mn-ea"/>
                <a:cs typeface="+mn-cs"/>
              </a:rPr>
              <a:t>332        253        258</a:t>
            </a:r>
          </a:p>
          <a:p>
            <a:r>
              <a:rPr lang="en-US" sz="1200" b="0" i="0" kern="1200" dirty="0" smtClean="0">
                <a:solidFill>
                  <a:schemeClr val="tx1"/>
                </a:solidFill>
                <a:effectLst/>
                <a:latin typeface="+mn-lt"/>
                <a:ea typeface="+mn-ea"/>
                <a:cs typeface="+mn-cs"/>
              </a:rPr>
              <a:t>333        286        286</a:t>
            </a:r>
          </a:p>
          <a:p>
            <a:r>
              <a:rPr lang="en-US" sz="1200" b="0" i="0" kern="1200" dirty="0" smtClean="0">
                <a:solidFill>
                  <a:schemeClr val="tx1"/>
                </a:solidFill>
                <a:effectLst/>
                <a:latin typeface="+mn-lt"/>
                <a:ea typeface="+mn-ea"/>
                <a:cs typeface="+mn-cs"/>
              </a:rPr>
              <a:t>738        160        160</a:t>
            </a:r>
          </a:p>
          <a:p>
            <a:r>
              <a:rPr lang="en-US" sz="1200" b="0" i="0" kern="1200" dirty="0" smtClean="0">
                <a:solidFill>
                  <a:schemeClr val="tx1"/>
                </a:solidFill>
                <a:effectLst/>
                <a:latin typeface="+mn-lt"/>
                <a:ea typeface="+mn-ea"/>
                <a:cs typeface="+mn-cs"/>
              </a:rPr>
              <a:t>757        171        188</a:t>
            </a:r>
          </a:p>
          <a:p>
            <a:r>
              <a:rPr lang="en-US" sz="1200" b="0" i="0" kern="1200" dirty="0" smtClean="0">
                <a:solidFill>
                  <a:schemeClr val="tx1"/>
                </a:solidFill>
                <a:effectLst/>
                <a:latin typeface="+mn-lt"/>
                <a:ea typeface="+mn-ea"/>
                <a:cs typeface="+mn-cs"/>
              </a:rPr>
              <a:t>763        201        209</a:t>
            </a:r>
          </a:p>
          <a:p>
            <a:r>
              <a:rPr lang="en-US" sz="1200" b="0" i="0" kern="1200" dirty="0" smtClean="0">
                <a:solidFill>
                  <a:schemeClr val="tx1"/>
                </a:solidFill>
                <a:effectLst/>
                <a:latin typeface="+mn-lt"/>
                <a:ea typeface="+mn-ea"/>
                <a:cs typeface="+mn-cs"/>
              </a:rPr>
              <a:t>772        259        289</a:t>
            </a:r>
          </a:p>
          <a:p>
            <a:r>
              <a:rPr lang="en-US" sz="1200" b="0" i="0" kern="1200" dirty="0" smtClean="0">
                <a:solidFill>
                  <a:schemeClr val="tx1"/>
                </a:solidFill>
                <a:effectLst/>
                <a:latin typeface="+mn-lt"/>
                <a:ea typeface="+mn-ea"/>
                <a:cs typeface="+mn-cs"/>
              </a:rPr>
              <a:t>777        247        247</a:t>
            </a:r>
          </a:p>
          <a:p>
            <a:r>
              <a:rPr lang="en-US" sz="1200" b="0" i="0" kern="1200" dirty="0" smtClean="0">
                <a:solidFill>
                  <a:schemeClr val="tx1"/>
                </a:solidFill>
                <a:effectLst/>
                <a:latin typeface="+mn-lt"/>
                <a:ea typeface="+mn-ea"/>
                <a:cs typeface="+mn-cs"/>
              </a:rPr>
              <a:t>77W        301        310</a:t>
            </a:r>
          </a:p>
          <a:p>
            <a:r>
              <a:rPr lang="en-US" sz="1200" b="0" i="0" kern="1200" dirty="0" smtClean="0">
                <a:solidFill>
                  <a:schemeClr val="tx1"/>
                </a:solidFill>
                <a:effectLst/>
                <a:latin typeface="+mn-lt"/>
                <a:ea typeface="+mn-ea"/>
                <a:cs typeface="+mn-cs"/>
              </a:rPr>
              <a:t>788        225        226</a:t>
            </a:r>
          </a:p>
          <a:p>
            <a:r>
              <a:rPr lang="en-US" sz="1200" b="0" i="0" kern="1200" dirty="0" smtClean="0">
                <a:solidFill>
                  <a:schemeClr val="tx1"/>
                </a:solidFill>
                <a:effectLst/>
                <a:latin typeface="+mn-lt"/>
                <a:ea typeface="+mn-ea"/>
                <a:cs typeface="+mn-cs"/>
              </a:rPr>
              <a:t>789        284        285</a:t>
            </a:r>
          </a:p>
          <a:p>
            <a:r>
              <a:rPr lang="en-US" sz="1200" b="0" i="0" kern="1200" dirty="0" smtClean="0">
                <a:solidFill>
                  <a:schemeClr val="tx1"/>
                </a:solidFill>
                <a:effectLst/>
                <a:latin typeface="+mn-lt"/>
                <a:ea typeface="+mn-ea"/>
                <a:cs typeface="+mn-cs"/>
              </a:rPr>
              <a:t>CR7         63         70</a:t>
            </a:r>
          </a:p>
          <a:p>
            <a:r>
              <a:rPr lang="en-US" sz="1200" b="0" i="0" kern="1200" dirty="0" smtClean="0">
                <a:solidFill>
                  <a:schemeClr val="tx1"/>
                </a:solidFill>
                <a:effectLst/>
                <a:latin typeface="+mn-lt"/>
                <a:ea typeface="+mn-ea"/>
                <a:cs typeface="+mn-cs"/>
              </a:rPr>
              <a:t>CR9         68         76</a:t>
            </a:r>
          </a:p>
          <a:p>
            <a:r>
              <a:rPr lang="en-US" sz="1200" b="0" i="0" kern="1200" dirty="0" smtClean="0">
                <a:solidFill>
                  <a:schemeClr val="tx1"/>
                </a:solidFill>
                <a:effectLst/>
                <a:latin typeface="+mn-lt"/>
                <a:ea typeface="+mn-ea"/>
                <a:cs typeface="+mn-cs"/>
              </a:rPr>
              <a:t>CRJ         50         50</a:t>
            </a:r>
          </a:p>
          <a:p>
            <a:r>
              <a:rPr lang="en-US" sz="1200" b="0" i="0" kern="1200" dirty="0" smtClean="0">
                <a:solidFill>
                  <a:schemeClr val="tx1"/>
                </a:solidFill>
                <a:effectLst/>
                <a:latin typeface="+mn-lt"/>
                <a:ea typeface="+mn-ea"/>
                <a:cs typeface="+mn-cs"/>
              </a:rPr>
              <a:t>DH8         34         48</a:t>
            </a:r>
          </a:p>
          <a:p>
            <a:r>
              <a:rPr lang="en-US" sz="1200" b="0" i="0" kern="1200" dirty="0" smtClean="0">
                <a:solidFill>
                  <a:schemeClr val="tx1"/>
                </a:solidFill>
                <a:effectLst/>
                <a:latin typeface="+mn-lt"/>
                <a:ea typeface="+mn-ea"/>
                <a:cs typeface="+mn-cs"/>
              </a:rPr>
              <a:t>E75         65         76</a:t>
            </a:r>
          </a:p>
          <a:p>
            <a:r>
              <a:rPr lang="en-US" sz="1200" b="0" i="0" kern="1200" dirty="0" smtClean="0">
                <a:solidFill>
                  <a:schemeClr val="tx1"/>
                </a:solidFill>
                <a:effectLst/>
                <a:latin typeface="+mn-lt"/>
                <a:ea typeface="+mn-ea"/>
                <a:cs typeface="+mn-cs"/>
              </a:rPr>
              <a:t>E90         99         99</a:t>
            </a:r>
          </a:p>
          <a:p>
            <a:r>
              <a:rPr lang="en-US" sz="1200" b="0" i="0" kern="1200" dirty="0" smtClean="0">
                <a:solidFill>
                  <a:schemeClr val="tx1"/>
                </a:solidFill>
                <a:effectLst/>
                <a:latin typeface="+mn-lt"/>
                <a:ea typeface="+mn-ea"/>
                <a:cs typeface="+mn-cs"/>
              </a:rPr>
              <a:t>ER4         48         50</a:t>
            </a:r>
          </a:p>
          <a:p>
            <a:r>
              <a:rPr lang="en-US" sz="1200" b="0" i="0" kern="1200" dirty="0" smtClean="0">
                <a:solidFill>
                  <a:schemeClr val="tx1"/>
                </a:solidFill>
                <a:effectLst/>
                <a:latin typeface="+mn-lt"/>
                <a:ea typeface="+mn-ea"/>
                <a:cs typeface="+mn-cs"/>
              </a:rPr>
              <a:t>S80        140        140</a:t>
            </a:r>
          </a:p>
          <a:p>
            <a:endParaRPr lang="en-US" dirty="0"/>
          </a:p>
        </p:txBody>
      </p:sp>
      <p:sp>
        <p:nvSpPr>
          <p:cNvPr id="4" name="Slide Number Placeholder 3"/>
          <p:cNvSpPr>
            <a:spLocks noGrp="1"/>
          </p:cNvSpPr>
          <p:nvPr>
            <p:ph type="sldNum" sz="quarter" idx="10"/>
          </p:nvPr>
        </p:nvSpPr>
        <p:spPr/>
        <p:txBody>
          <a:bodyPr/>
          <a:lstStyle/>
          <a:p>
            <a:fld id="{FFA3504A-9A7B-40B8-9BCC-70D12F71EA08}" type="slidenum">
              <a:rPr lang="en-US" smtClean="0"/>
              <a:t>19</a:t>
            </a:fld>
            <a:endParaRPr lang="en-US"/>
          </a:p>
        </p:txBody>
      </p:sp>
    </p:spTree>
    <p:extLst>
      <p:ext uri="{BB962C8B-B14F-4D97-AF65-F5344CB8AC3E}">
        <p14:creationId xmlns:p14="http://schemas.microsoft.com/office/powerpoint/2010/main" val="417296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157C04-9F4A-4A7C-87AF-2044A31EC33E}"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74633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157C04-9F4A-4A7C-87AF-2044A31EC33E}"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1165334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157C04-9F4A-4A7C-87AF-2044A31EC33E}"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4164655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8250377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589372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79547127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a:solidFill>
                <a:prstClr val="white">
                  <a:lumMod val="75000"/>
                </a:prstClr>
              </a:solidFill>
            </a:endParaRPr>
          </a:p>
        </p:txBody>
      </p:sp>
      <p:sp>
        <p:nvSpPr>
          <p:cNvPr id="7" name="Slide Number Placeholder 6"/>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022629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8" name="Footer Placeholder 7"/>
          <p:cNvSpPr>
            <a:spLocks noGrp="1"/>
          </p:cNvSpPr>
          <p:nvPr>
            <p:ph type="ftr" sz="quarter" idx="11"/>
          </p:nvPr>
        </p:nvSpPr>
        <p:spPr/>
        <p:txBody>
          <a:bodyPr/>
          <a:lstStyle/>
          <a:p>
            <a:endParaRPr lang="en-US">
              <a:solidFill>
                <a:prstClr val="white">
                  <a:lumMod val="75000"/>
                </a:prstClr>
              </a:solidFill>
            </a:endParaRPr>
          </a:p>
        </p:txBody>
      </p:sp>
      <p:sp>
        <p:nvSpPr>
          <p:cNvPr id="9" name="Slide Number Placeholder 8"/>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915465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4" name="Footer Placeholder 3"/>
          <p:cNvSpPr>
            <a:spLocks noGrp="1"/>
          </p:cNvSpPr>
          <p:nvPr>
            <p:ph type="ftr" sz="quarter" idx="11"/>
          </p:nvPr>
        </p:nvSpPr>
        <p:spPr/>
        <p:txBody>
          <a:bodyPr/>
          <a:lstStyle/>
          <a:p>
            <a:endParaRPr lang="en-US">
              <a:solidFill>
                <a:prstClr val="white">
                  <a:lumMod val="75000"/>
                </a:prstClr>
              </a:solidFill>
            </a:endParaRPr>
          </a:p>
        </p:txBody>
      </p:sp>
      <p:sp>
        <p:nvSpPr>
          <p:cNvPr id="5" name="Slide Number Placeholder 4"/>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94560729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3" name="Footer Placeholder 2"/>
          <p:cNvSpPr>
            <a:spLocks noGrp="1"/>
          </p:cNvSpPr>
          <p:nvPr>
            <p:ph type="ftr" sz="quarter" idx="11"/>
          </p:nvPr>
        </p:nvSpPr>
        <p:spPr/>
        <p:txBody>
          <a:bodyPr/>
          <a:lstStyle/>
          <a:p>
            <a:endParaRPr lang="en-US">
              <a:solidFill>
                <a:prstClr val="white">
                  <a:lumMod val="75000"/>
                </a:prstClr>
              </a:solidFill>
            </a:endParaRPr>
          </a:p>
        </p:txBody>
      </p:sp>
      <p:sp>
        <p:nvSpPr>
          <p:cNvPr id="4" name="Slide Number Placeholder 3"/>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749576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a:solidFill>
                <a:prstClr val="white">
                  <a:lumMod val="75000"/>
                </a:prstClr>
              </a:solidFill>
            </a:endParaRPr>
          </a:p>
        </p:txBody>
      </p:sp>
      <p:sp>
        <p:nvSpPr>
          <p:cNvPr id="7" name="Slide Number Placeholder 6"/>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91531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157C04-9F4A-4A7C-87AF-2044A31EC33E}"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4200589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6" name="Footer Placeholder 5"/>
          <p:cNvSpPr>
            <a:spLocks noGrp="1"/>
          </p:cNvSpPr>
          <p:nvPr>
            <p:ph type="ftr" sz="quarter" idx="11"/>
          </p:nvPr>
        </p:nvSpPr>
        <p:spPr>
          <a:xfrm>
            <a:off x="1141412" y="5883275"/>
            <a:ext cx="5105400" cy="365125"/>
          </a:xfrm>
        </p:spPr>
        <p:txBody>
          <a:bodyPr/>
          <a:lstStyle/>
          <a:p>
            <a:endParaRPr lang="en-US">
              <a:solidFill>
                <a:prstClr val="white">
                  <a:lumMod val="75000"/>
                </a:prstClr>
              </a:solidFill>
            </a:endParaRPr>
          </a:p>
        </p:txBody>
      </p:sp>
      <p:sp>
        <p:nvSpPr>
          <p:cNvPr id="7" name="Slide Number Placeholder 6"/>
          <p:cNvSpPr>
            <a:spLocks noGrp="1"/>
          </p:cNvSpPr>
          <p:nvPr>
            <p:ph type="sldNum" sz="quarter" idx="12"/>
          </p:nvPr>
        </p:nvSpPr>
        <p:spPr>
          <a:xfrm>
            <a:off x="10742612" y="5883275"/>
            <a:ext cx="322567" cy="365125"/>
          </a:xfrm>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415184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a:solidFill>
                <a:prstClr val="white">
                  <a:lumMod val="75000"/>
                </a:prstClr>
              </a:solidFill>
            </a:endParaRPr>
          </a:p>
        </p:txBody>
      </p:sp>
      <p:sp>
        <p:nvSpPr>
          <p:cNvPr id="7" name="Slide Number Placeholder 6"/>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1871980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863910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srgbClr val="F4B54B"/>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F4B54B"/>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106713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747190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a:solidFill>
                  <a:srgbClr val="F4B54B"/>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r>
              <a:rPr lang="en-US" sz="8000" dirty="0">
                <a:solidFill>
                  <a:srgbClr val="F4B54B"/>
                </a:solidFill>
                <a:effectLst>
                  <a:glow rad="38100">
                    <a:prstClr val="black">
                      <a:lumMod val="65000"/>
                      <a:lumOff val="35000"/>
                      <a:alpha val="40000"/>
                    </a:prstClr>
                  </a:glow>
                  <a:outerShdw blurRad="28575" dist="38100" dir="14040000" algn="tl" rotWithShape="0">
                    <a:srgbClr val="000000">
                      <a:alpha val="25000"/>
                    </a:srgbClr>
                  </a:outerShdw>
                </a:effectLst>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115694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929419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4157489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a:solidFill>
                <a:prstClr val="white">
                  <a:lumMod val="75000"/>
                </a:prstClr>
              </a:solidFill>
            </a:endParaRPr>
          </a:p>
        </p:txBody>
      </p:sp>
      <p:sp>
        <p:nvSpPr>
          <p:cNvPr id="6" name="Slide Number Placeholder 5"/>
          <p:cNvSpPr>
            <a:spLocks noGrp="1"/>
          </p:cNvSpPr>
          <p:nvPr>
            <p:ph type="sldNum" sz="quarter" idx="12"/>
          </p:nvPr>
        </p:nvSpPr>
        <p:spPr/>
        <p:txBody>
          <a:body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6286959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157C04-9F4A-4A7C-87AF-2044A31EC33E}" type="datetimeFigureOut">
              <a:rPr lang="en-US" smtClean="0"/>
              <a:t>5/11/2017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125146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157C04-9F4A-4A7C-87AF-2044A31EC33E}"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399704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157C04-9F4A-4A7C-87AF-2044A31EC33E}" type="datetimeFigureOut">
              <a:rPr lang="en-US" smtClean="0"/>
              <a:t>5/11/2017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1617131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157C04-9F4A-4A7C-87AF-2044A31EC33E}" type="datetimeFigureOut">
              <a:rPr lang="en-US" smtClean="0"/>
              <a:t>5/11/2017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21845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57C04-9F4A-4A7C-87AF-2044A31EC33E}" type="datetimeFigureOut">
              <a:rPr lang="en-US" smtClean="0"/>
              <a:t>5/11/2017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396191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157C04-9F4A-4A7C-87AF-2044A31EC33E}"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786750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157C04-9F4A-4A7C-87AF-2044A31EC33E}" type="datetimeFigureOut">
              <a:rPr lang="en-US" smtClean="0"/>
              <a:t>5/11/2017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0C98CC-05F1-4617-8B90-B8AC0D78A7AB}" type="slidenum">
              <a:rPr lang="en-US" smtClean="0"/>
              <a:t>‹#›</a:t>
            </a:fld>
            <a:endParaRPr lang="en-US"/>
          </a:p>
        </p:txBody>
      </p:sp>
    </p:spTree>
    <p:extLst>
      <p:ext uri="{BB962C8B-B14F-4D97-AF65-F5344CB8AC3E}">
        <p14:creationId xmlns:p14="http://schemas.microsoft.com/office/powerpoint/2010/main" val="162391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57C04-9F4A-4A7C-87AF-2044A31EC33E}" type="datetimeFigureOut">
              <a:rPr lang="en-US" smtClean="0"/>
              <a:t>5/11/2017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0C98CC-05F1-4617-8B90-B8AC0D78A7AB}" type="slidenum">
              <a:rPr lang="en-US" smtClean="0"/>
              <a:t>‹#›</a:t>
            </a:fld>
            <a:endParaRPr lang="en-US"/>
          </a:p>
        </p:txBody>
      </p:sp>
    </p:spTree>
    <p:extLst>
      <p:ext uri="{BB962C8B-B14F-4D97-AF65-F5344CB8AC3E}">
        <p14:creationId xmlns:p14="http://schemas.microsoft.com/office/powerpoint/2010/main" val="225961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1E689DB-5B29-4F4D-8CF9-A507AEBF2D89}" type="datetimeFigureOut">
              <a:rPr lang="en-US" smtClean="0">
                <a:solidFill>
                  <a:prstClr val="white">
                    <a:lumMod val="75000"/>
                  </a:prstClr>
                </a:solidFill>
              </a:rPr>
              <a:pPr/>
              <a:t>5/11/2017</a:t>
            </a:fld>
            <a:endParaRPr lang="en-US">
              <a:solidFill>
                <a:prstClr val="white">
                  <a:lumMod val="75000"/>
                </a:prstClr>
              </a:solidFill>
            </a:endParaRP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solidFill>
                <a:prstClr val="white">
                  <a:lumMod val="75000"/>
                </a:prstClr>
              </a:solidFill>
            </a:endParaRP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64D1F93-3623-43E0-BFF4-62A19E22B26B}"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35583789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9.emf"/><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hemeOverride" Target="../theme/themeOverride4.xml"/><Relationship Id="rId5" Type="http://schemas.openxmlformats.org/officeDocument/2006/relationships/image" Target="../media/image26.emf"/><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hemeOverride" Target="../theme/themeOverride5.xml"/><Relationship Id="rId5" Type="http://schemas.openxmlformats.org/officeDocument/2006/relationships/image" Target="../media/image29.emf"/><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EOBT Prediction </a:t>
            </a:r>
            <a:endParaRPr lang="en-US" sz="7200" dirty="0"/>
          </a:p>
        </p:txBody>
      </p:sp>
      <p:sp>
        <p:nvSpPr>
          <p:cNvPr id="3" name="Subtitle 2"/>
          <p:cNvSpPr>
            <a:spLocks noGrp="1"/>
          </p:cNvSpPr>
          <p:nvPr>
            <p:ph type="subTitle" idx="1"/>
          </p:nvPr>
        </p:nvSpPr>
        <p:spPr/>
        <p:txBody>
          <a:bodyPr>
            <a:normAutofit/>
          </a:bodyPr>
          <a:lstStyle/>
          <a:p>
            <a:r>
              <a:rPr lang="en-US" sz="4000" dirty="0" smtClean="0"/>
              <a:t>Approach and Findings</a:t>
            </a:r>
            <a:endParaRPr lang="en-US" sz="4000" dirty="0"/>
          </a:p>
        </p:txBody>
      </p:sp>
    </p:spTree>
    <p:extLst>
      <p:ext uri="{BB962C8B-B14F-4D97-AF65-F5344CB8AC3E}">
        <p14:creationId xmlns:p14="http://schemas.microsoft.com/office/powerpoint/2010/main" val="280061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523" y="12970"/>
            <a:ext cx="10642025" cy="1264596"/>
          </a:xfrm>
        </p:spPr>
        <p:txBody>
          <a:bodyPr>
            <a:noAutofit/>
          </a:bodyPr>
          <a:lstStyle/>
          <a:p>
            <a:r>
              <a:rPr lang="en-US" sz="4000" dirty="0" smtClean="0"/>
              <a:t>Error Distribution – PCT 005 &amp; PCT 025</a:t>
            </a:r>
            <a:endParaRPr lang="en-US" sz="4000" dirty="0"/>
          </a:p>
        </p:txBody>
      </p:sp>
      <p:pic>
        <p:nvPicPr>
          <p:cNvPr id="4" name="Content Placeholder 3"/>
          <p:cNvPicPr>
            <a:picLocks noGrp="1" noChangeAspect="1"/>
          </p:cNvPicPr>
          <p:nvPr>
            <p:ph idx="1"/>
          </p:nvPr>
        </p:nvPicPr>
        <p:blipFill>
          <a:blip r:embed="rId2"/>
          <a:stretch>
            <a:fillRect/>
          </a:stretch>
        </p:blipFill>
        <p:spPr>
          <a:xfrm>
            <a:off x="117262" y="1086760"/>
            <a:ext cx="5907214" cy="3702752"/>
          </a:xfrm>
          <a:prstGeom prst="rect">
            <a:avLst/>
          </a:prstGeom>
        </p:spPr>
      </p:pic>
      <p:pic>
        <p:nvPicPr>
          <p:cNvPr id="9" name="Picture 8"/>
          <p:cNvPicPr>
            <a:picLocks noChangeAspect="1"/>
          </p:cNvPicPr>
          <p:nvPr/>
        </p:nvPicPr>
        <p:blipFill>
          <a:blip r:embed="rId3"/>
          <a:stretch>
            <a:fillRect/>
          </a:stretch>
        </p:blipFill>
        <p:spPr>
          <a:xfrm>
            <a:off x="6024476" y="1085542"/>
            <a:ext cx="5909159" cy="3703970"/>
          </a:xfrm>
          <a:prstGeom prst="rect">
            <a:avLst/>
          </a:prstGeom>
        </p:spPr>
      </p:pic>
      <p:sp>
        <p:nvSpPr>
          <p:cNvPr id="10" name="TextBox 9"/>
          <p:cNvSpPr txBox="1"/>
          <p:nvPr/>
        </p:nvSpPr>
        <p:spPr>
          <a:xfrm>
            <a:off x="646981" y="4835232"/>
            <a:ext cx="11359091" cy="28037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prstClr val="white"/>
                </a:solidFill>
              </a:rPr>
              <a:t>RFR – Random Forest Regression</a:t>
            </a:r>
          </a:p>
          <a:p>
            <a:pPr marL="285750" indent="-285750">
              <a:lnSpc>
                <a:spcPct val="150000"/>
              </a:lnSpc>
              <a:buFont typeface="Arial" panose="020B0604020202020204" pitchFamily="34" charset="0"/>
              <a:buChar char="•"/>
            </a:pPr>
            <a:r>
              <a:rPr lang="en-US" sz="2000" dirty="0">
                <a:solidFill>
                  <a:prstClr val="white"/>
                </a:solidFill>
              </a:rPr>
              <a:t>DTR – Decision Tree </a:t>
            </a:r>
            <a:r>
              <a:rPr lang="en-US" sz="2000" dirty="0" smtClean="0">
                <a:solidFill>
                  <a:prstClr val="white"/>
                </a:solidFill>
              </a:rPr>
              <a:t>Regression</a:t>
            </a:r>
          </a:p>
          <a:p>
            <a:pPr marL="285750" indent="-285750">
              <a:lnSpc>
                <a:spcPct val="150000"/>
              </a:lnSpc>
              <a:buFont typeface="Arial" panose="020B0604020202020204" pitchFamily="34" charset="0"/>
              <a:buChar char="•"/>
            </a:pPr>
            <a:r>
              <a:rPr lang="en-US" sz="2000" dirty="0" smtClean="0">
                <a:solidFill>
                  <a:prstClr val="white"/>
                </a:solidFill>
              </a:rPr>
              <a:t>Current </a:t>
            </a:r>
            <a:r>
              <a:rPr lang="en-US" sz="2000" dirty="0">
                <a:solidFill>
                  <a:prstClr val="white"/>
                </a:solidFill>
              </a:rPr>
              <a:t>model has larger </a:t>
            </a:r>
            <a:r>
              <a:rPr lang="en-US" sz="2000" dirty="0" smtClean="0">
                <a:solidFill>
                  <a:prstClr val="white"/>
                </a:solidFill>
              </a:rPr>
              <a:t>spread of errors</a:t>
            </a:r>
            <a:endParaRPr lang="en-US" sz="2000" dirty="0">
              <a:solidFill>
                <a:prstClr val="white"/>
              </a:solidFill>
            </a:endParaRPr>
          </a:p>
          <a:p>
            <a:pPr marL="285750" indent="-285750">
              <a:lnSpc>
                <a:spcPct val="150000"/>
              </a:lnSpc>
              <a:buFont typeface="Arial" panose="020B0604020202020204" pitchFamily="34" charset="0"/>
              <a:buChar char="•"/>
            </a:pPr>
            <a:r>
              <a:rPr lang="en-US" sz="2000" dirty="0">
                <a:solidFill>
                  <a:prstClr val="white"/>
                </a:solidFill>
              </a:rPr>
              <a:t>Random Forest and Decision Tree have identical distribution of </a:t>
            </a:r>
            <a:r>
              <a:rPr lang="en-US" sz="2000" dirty="0" smtClean="0">
                <a:solidFill>
                  <a:prstClr val="white"/>
                </a:solidFill>
              </a:rPr>
              <a:t>errors</a:t>
            </a:r>
          </a:p>
          <a:p>
            <a:pPr>
              <a:lnSpc>
                <a:spcPct val="150000"/>
              </a:lnSpc>
            </a:pPr>
            <a:endParaRPr lang="en-US" sz="2000" dirty="0">
              <a:solidFill>
                <a:prstClr val="white"/>
              </a:solidFill>
            </a:endParaRPr>
          </a:p>
          <a:p>
            <a:pPr marL="285750" indent="-285750">
              <a:lnSpc>
                <a:spcPct val="150000"/>
              </a:lnSpc>
              <a:buFont typeface="Arial" panose="020B0604020202020204" pitchFamily="34" charset="0"/>
              <a:buChar char="•"/>
            </a:pPr>
            <a:endParaRPr lang="en-US" sz="2000" dirty="0">
              <a:solidFill>
                <a:prstClr val="white"/>
              </a:solidFill>
            </a:endParaRPr>
          </a:p>
        </p:txBody>
      </p:sp>
    </p:spTree>
    <p:extLst>
      <p:ext uri="{BB962C8B-B14F-4D97-AF65-F5344CB8AC3E}">
        <p14:creationId xmlns:p14="http://schemas.microsoft.com/office/powerpoint/2010/main" val="1350411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5524" y="12970"/>
            <a:ext cx="10544748" cy="1264596"/>
          </a:xfrm>
        </p:spPr>
        <p:txBody>
          <a:bodyPr>
            <a:noAutofit/>
          </a:bodyPr>
          <a:lstStyle/>
          <a:p>
            <a:r>
              <a:rPr lang="en-US" sz="4000" dirty="0" smtClean="0"/>
              <a:t>Error Distribution – PCT 050 &amp; PCT 075</a:t>
            </a:r>
            <a:endParaRPr lang="en-US" sz="4000" dirty="0"/>
          </a:p>
        </p:txBody>
      </p:sp>
      <p:pic>
        <p:nvPicPr>
          <p:cNvPr id="3" name="Content Placeholder 2"/>
          <p:cNvPicPr>
            <a:picLocks noGrp="1" noChangeAspect="1"/>
          </p:cNvPicPr>
          <p:nvPr>
            <p:ph idx="1"/>
          </p:nvPr>
        </p:nvPicPr>
        <p:blipFill>
          <a:blip r:embed="rId2"/>
          <a:stretch>
            <a:fillRect/>
          </a:stretch>
        </p:blipFill>
        <p:spPr>
          <a:xfrm>
            <a:off x="207478" y="1277566"/>
            <a:ext cx="5792527" cy="3630864"/>
          </a:xfrm>
          <a:prstGeom prst="rect">
            <a:avLst/>
          </a:prstGeom>
        </p:spPr>
      </p:pic>
      <p:pic>
        <p:nvPicPr>
          <p:cNvPr id="4" name="Picture 3"/>
          <p:cNvPicPr>
            <a:picLocks noChangeAspect="1"/>
          </p:cNvPicPr>
          <p:nvPr/>
        </p:nvPicPr>
        <p:blipFill>
          <a:blip r:embed="rId3"/>
          <a:stretch>
            <a:fillRect/>
          </a:stretch>
        </p:blipFill>
        <p:spPr>
          <a:xfrm>
            <a:off x="6000004" y="1277566"/>
            <a:ext cx="5792529" cy="3630864"/>
          </a:xfrm>
          <a:prstGeom prst="rect">
            <a:avLst/>
          </a:prstGeom>
        </p:spPr>
      </p:pic>
    </p:spTree>
    <p:extLst>
      <p:ext uri="{BB962C8B-B14F-4D97-AF65-F5344CB8AC3E}">
        <p14:creationId xmlns:p14="http://schemas.microsoft.com/office/powerpoint/2010/main" val="268003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838" y="51880"/>
            <a:ext cx="9905998" cy="985737"/>
          </a:xfrm>
        </p:spPr>
        <p:txBody>
          <a:bodyPr>
            <a:normAutofit/>
          </a:bodyPr>
          <a:lstStyle/>
          <a:p>
            <a:r>
              <a:rPr lang="en-US" sz="4000" dirty="0"/>
              <a:t>Error Distribution – PCT </a:t>
            </a:r>
            <a:r>
              <a:rPr lang="en-US" sz="4000" dirty="0" smtClean="0"/>
              <a:t>95</a:t>
            </a:r>
            <a:endParaRPr lang="en-US" sz="4000" dirty="0"/>
          </a:p>
        </p:txBody>
      </p:sp>
      <p:sp>
        <p:nvSpPr>
          <p:cNvPr id="6" name="TextBox 5"/>
          <p:cNvSpPr txBox="1"/>
          <p:nvPr/>
        </p:nvSpPr>
        <p:spPr>
          <a:xfrm>
            <a:off x="1285336" y="5670248"/>
            <a:ext cx="831586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prstClr val="white"/>
                </a:solidFill>
              </a:rPr>
              <a:t>Towards the end of passenger boarding current model shifts towards higher predictions  </a:t>
            </a:r>
          </a:p>
        </p:txBody>
      </p:sp>
      <p:pic>
        <p:nvPicPr>
          <p:cNvPr id="4" name="Content Placeholder 3"/>
          <p:cNvPicPr>
            <a:picLocks noGrp="1" noChangeAspect="1"/>
          </p:cNvPicPr>
          <p:nvPr>
            <p:ph idx="1"/>
          </p:nvPr>
        </p:nvPicPr>
        <p:blipFill>
          <a:blip r:embed="rId2"/>
          <a:stretch>
            <a:fillRect/>
          </a:stretch>
        </p:blipFill>
        <p:spPr>
          <a:xfrm>
            <a:off x="1285336" y="942726"/>
            <a:ext cx="6975541" cy="4372399"/>
          </a:xfrm>
          <a:prstGeom prst="rect">
            <a:avLst/>
          </a:prstGeom>
        </p:spPr>
      </p:pic>
    </p:spTree>
    <p:extLst>
      <p:ext uri="{BB962C8B-B14F-4D97-AF65-F5344CB8AC3E}">
        <p14:creationId xmlns:p14="http://schemas.microsoft.com/office/powerpoint/2010/main" val="3839782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3345" y="2523883"/>
            <a:ext cx="10155642" cy="1468800"/>
          </a:xfrm>
        </p:spPr>
        <p:txBody>
          <a:bodyPr>
            <a:noAutofit/>
          </a:bodyPr>
          <a:lstStyle/>
          <a:p>
            <a:pPr algn="ctr"/>
            <a:r>
              <a:rPr lang="en-US" sz="5400" dirty="0" smtClean="0"/>
              <a:t>Accuracy Summary</a:t>
            </a:r>
            <a:endParaRPr lang="en-US" sz="5400" dirty="0"/>
          </a:p>
        </p:txBody>
      </p:sp>
    </p:spTree>
    <p:extLst>
      <p:ext uri="{BB962C8B-B14F-4D97-AF65-F5344CB8AC3E}">
        <p14:creationId xmlns:p14="http://schemas.microsoft.com/office/powerpoint/2010/main" val="39409358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Content Placeholder 23"/>
          <p:cNvPicPr>
            <a:picLocks noGrp="1" noChangeAspect="1"/>
          </p:cNvPicPr>
          <p:nvPr>
            <p:ph idx="1"/>
          </p:nvPr>
        </p:nvPicPr>
        <p:blipFill>
          <a:blip r:embed="rId2"/>
          <a:stretch>
            <a:fillRect/>
          </a:stretch>
        </p:blipFill>
        <p:spPr>
          <a:xfrm>
            <a:off x="986138" y="657734"/>
            <a:ext cx="9751115" cy="4311772"/>
          </a:xfrm>
          <a:prstGeom prst="rect">
            <a:avLst/>
          </a:prstGeom>
        </p:spPr>
      </p:pic>
      <p:sp>
        <p:nvSpPr>
          <p:cNvPr id="2" name="Title 1"/>
          <p:cNvSpPr>
            <a:spLocks noGrp="1"/>
          </p:cNvSpPr>
          <p:nvPr>
            <p:ph type="title"/>
          </p:nvPr>
        </p:nvSpPr>
        <p:spPr>
          <a:xfrm>
            <a:off x="986138" y="1"/>
            <a:ext cx="9905998" cy="713232"/>
          </a:xfrm>
        </p:spPr>
        <p:txBody>
          <a:bodyPr/>
          <a:lstStyle/>
          <a:p>
            <a:r>
              <a:rPr lang="en-US" dirty="0" smtClean="0"/>
              <a:t>Accuracy (+/- 1min)</a:t>
            </a:r>
            <a:endParaRPr lang="en-US" dirty="0"/>
          </a:p>
        </p:txBody>
      </p:sp>
      <p:sp>
        <p:nvSpPr>
          <p:cNvPr id="5" name="TextBox 4"/>
          <p:cNvSpPr txBox="1"/>
          <p:nvPr/>
        </p:nvSpPr>
        <p:spPr>
          <a:xfrm>
            <a:off x="986138" y="5058200"/>
            <a:ext cx="10315845"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Accuracy from Random Forest is consistent and higher than Current Model</a:t>
            </a:r>
          </a:p>
          <a:p>
            <a:pPr marL="285750" indent="-285750">
              <a:buFont typeface="Arial" panose="020B0604020202020204" pitchFamily="34" charset="0"/>
              <a:buChar char="•"/>
            </a:pPr>
            <a:r>
              <a:rPr lang="en-US" sz="2000" dirty="0" smtClean="0"/>
              <a:t>Random forest is able to predict time to departure within 1 min range for 40-42% of the flights</a:t>
            </a:r>
          </a:p>
          <a:p>
            <a:pPr marL="285750" indent="-285750">
              <a:buFont typeface="Arial" panose="020B0604020202020204" pitchFamily="34" charset="0"/>
              <a:buChar char="•"/>
            </a:pPr>
            <a:r>
              <a:rPr lang="en-US" sz="2000" dirty="0" smtClean="0"/>
              <a:t>Accuracy for current model reduces as we approach end of boarding process</a:t>
            </a:r>
          </a:p>
        </p:txBody>
      </p:sp>
      <p:sp>
        <p:nvSpPr>
          <p:cNvPr id="6" name="Oval 5"/>
          <p:cNvSpPr/>
          <p:nvPr/>
        </p:nvSpPr>
        <p:spPr>
          <a:xfrm>
            <a:off x="6269976" y="2734236"/>
            <a:ext cx="577970" cy="530526"/>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60582" y="3256136"/>
            <a:ext cx="577970" cy="491707"/>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a:off x="6109689" y="657734"/>
            <a:ext cx="8626" cy="44736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304922" y="3168481"/>
            <a:ext cx="649858" cy="405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924692" y="2677803"/>
            <a:ext cx="649858" cy="467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449901" y="940969"/>
            <a:ext cx="2342308" cy="461665"/>
          </a:xfrm>
          <a:prstGeom prst="rect">
            <a:avLst/>
          </a:prstGeom>
          <a:solidFill>
            <a:schemeClr val="tx1"/>
          </a:solidFill>
        </p:spPr>
        <p:txBody>
          <a:bodyPr wrap="none" rtlCol="0">
            <a:spAutoFit/>
          </a:bodyPr>
          <a:lstStyle/>
          <a:p>
            <a:r>
              <a:rPr lang="en-US" sz="2400" dirty="0" smtClean="0">
                <a:solidFill>
                  <a:schemeClr val="bg1"/>
                </a:solidFill>
              </a:rPr>
              <a:t>Current Model</a:t>
            </a:r>
            <a:endParaRPr lang="en-US" sz="2400" dirty="0">
              <a:solidFill>
                <a:schemeClr val="bg1"/>
              </a:solidFill>
            </a:endParaRPr>
          </a:p>
        </p:txBody>
      </p:sp>
      <p:sp>
        <p:nvSpPr>
          <p:cNvPr id="22" name="TextBox 21"/>
          <p:cNvSpPr txBox="1"/>
          <p:nvPr/>
        </p:nvSpPr>
        <p:spPr>
          <a:xfrm>
            <a:off x="6255972" y="940968"/>
            <a:ext cx="3467616" cy="461665"/>
          </a:xfrm>
          <a:prstGeom prst="rect">
            <a:avLst/>
          </a:prstGeom>
          <a:solidFill>
            <a:schemeClr val="tx1"/>
          </a:solidFill>
        </p:spPr>
        <p:txBody>
          <a:bodyPr wrap="none" rtlCol="0">
            <a:spAutoFit/>
          </a:bodyPr>
          <a:lstStyle/>
          <a:p>
            <a:r>
              <a:rPr lang="en-US" sz="2400" dirty="0" smtClean="0">
                <a:solidFill>
                  <a:schemeClr val="bg1"/>
                </a:solidFill>
              </a:rPr>
              <a:t>Random Forest Model</a:t>
            </a:r>
            <a:endParaRPr lang="en-US" sz="2400" dirty="0">
              <a:solidFill>
                <a:schemeClr val="bg1"/>
              </a:solidFill>
            </a:endParaRPr>
          </a:p>
        </p:txBody>
      </p:sp>
    </p:spTree>
    <p:extLst>
      <p:ext uri="{BB962C8B-B14F-4D97-AF65-F5344CB8AC3E}">
        <p14:creationId xmlns:p14="http://schemas.microsoft.com/office/powerpoint/2010/main" val="120936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p:cNvPicPr>
            <a:picLocks noGrp="1" noChangeAspect="1"/>
          </p:cNvPicPr>
          <p:nvPr>
            <p:ph idx="1"/>
          </p:nvPr>
        </p:nvPicPr>
        <p:blipFill>
          <a:blip r:embed="rId2"/>
          <a:stretch>
            <a:fillRect/>
          </a:stretch>
        </p:blipFill>
        <p:spPr>
          <a:xfrm>
            <a:off x="986137" y="723825"/>
            <a:ext cx="9561006" cy="4220835"/>
          </a:xfrm>
          <a:prstGeom prst="rect">
            <a:avLst/>
          </a:prstGeom>
        </p:spPr>
      </p:pic>
      <p:sp>
        <p:nvSpPr>
          <p:cNvPr id="2" name="Title 1"/>
          <p:cNvSpPr>
            <a:spLocks noGrp="1"/>
          </p:cNvSpPr>
          <p:nvPr>
            <p:ph type="title"/>
          </p:nvPr>
        </p:nvSpPr>
        <p:spPr>
          <a:xfrm>
            <a:off x="986138" y="1"/>
            <a:ext cx="9905998" cy="745418"/>
          </a:xfrm>
        </p:spPr>
        <p:txBody>
          <a:bodyPr/>
          <a:lstStyle/>
          <a:p>
            <a:r>
              <a:rPr lang="en-US" dirty="0" smtClean="0"/>
              <a:t>Accuracy (+/- 2 min)</a:t>
            </a:r>
            <a:endParaRPr lang="en-US" dirty="0"/>
          </a:p>
        </p:txBody>
      </p:sp>
      <p:cxnSp>
        <p:nvCxnSpPr>
          <p:cNvPr id="10" name="Straight Connector 9"/>
          <p:cNvCxnSpPr/>
          <p:nvPr/>
        </p:nvCxnSpPr>
        <p:spPr>
          <a:xfrm>
            <a:off x="5995358" y="821541"/>
            <a:ext cx="0" cy="40609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86137" y="5034374"/>
            <a:ext cx="10443863"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Accuracy from Random Forest is consistent and higher than Current Model</a:t>
            </a:r>
          </a:p>
          <a:p>
            <a:pPr marL="285750" indent="-285750">
              <a:buFont typeface="Arial" panose="020B0604020202020204" pitchFamily="34" charset="0"/>
              <a:buChar char="•"/>
            </a:pPr>
            <a:r>
              <a:rPr lang="en-US" sz="2000" dirty="0" smtClean="0"/>
              <a:t>Random forest is able to predict time to departure within 2 mins range for 60-65% of the flights</a:t>
            </a:r>
          </a:p>
          <a:p>
            <a:pPr marL="285750" indent="-285750">
              <a:buFont typeface="Arial" panose="020B0604020202020204" pitchFamily="34" charset="0"/>
              <a:buChar char="•"/>
            </a:pPr>
            <a:r>
              <a:rPr lang="en-US" sz="2000" dirty="0" smtClean="0"/>
              <a:t>Accuracy for current model reduces as we approach end of boarding process</a:t>
            </a:r>
          </a:p>
        </p:txBody>
      </p:sp>
      <p:sp>
        <p:nvSpPr>
          <p:cNvPr id="19" name="Oval 18"/>
          <p:cNvSpPr/>
          <p:nvPr/>
        </p:nvSpPr>
        <p:spPr>
          <a:xfrm>
            <a:off x="5193069" y="2470519"/>
            <a:ext cx="649858" cy="405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9724185" y="1824456"/>
            <a:ext cx="649858" cy="405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603075" y="2644638"/>
            <a:ext cx="648416" cy="57581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114855" y="1894704"/>
            <a:ext cx="648416" cy="57581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363156" y="1110065"/>
            <a:ext cx="2342308" cy="461665"/>
          </a:xfrm>
          <a:prstGeom prst="rect">
            <a:avLst/>
          </a:prstGeom>
          <a:solidFill>
            <a:schemeClr val="tx1"/>
          </a:solidFill>
        </p:spPr>
        <p:txBody>
          <a:bodyPr wrap="none" rtlCol="0">
            <a:spAutoFit/>
          </a:bodyPr>
          <a:lstStyle/>
          <a:p>
            <a:r>
              <a:rPr lang="en-US" sz="2400" dirty="0" smtClean="0">
                <a:solidFill>
                  <a:schemeClr val="bg1"/>
                </a:solidFill>
              </a:rPr>
              <a:t>Current Model</a:t>
            </a:r>
            <a:endParaRPr lang="en-US" sz="2400" dirty="0">
              <a:solidFill>
                <a:schemeClr val="bg1"/>
              </a:solidFill>
            </a:endParaRPr>
          </a:p>
        </p:txBody>
      </p:sp>
      <p:sp>
        <p:nvSpPr>
          <p:cNvPr id="24" name="TextBox 23"/>
          <p:cNvSpPr txBox="1"/>
          <p:nvPr/>
        </p:nvSpPr>
        <p:spPr>
          <a:xfrm>
            <a:off x="6282447" y="1110064"/>
            <a:ext cx="3467616" cy="461665"/>
          </a:xfrm>
          <a:prstGeom prst="rect">
            <a:avLst/>
          </a:prstGeom>
          <a:solidFill>
            <a:schemeClr val="tx1"/>
          </a:solidFill>
        </p:spPr>
        <p:txBody>
          <a:bodyPr wrap="none" rtlCol="0">
            <a:spAutoFit/>
          </a:bodyPr>
          <a:lstStyle/>
          <a:p>
            <a:r>
              <a:rPr lang="en-US" sz="2400" dirty="0" smtClean="0">
                <a:solidFill>
                  <a:schemeClr val="bg1"/>
                </a:solidFill>
              </a:rPr>
              <a:t>Random Forest Model</a:t>
            </a:r>
            <a:endParaRPr lang="en-US" sz="2400" dirty="0">
              <a:solidFill>
                <a:schemeClr val="bg1"/>
              </a:solidFill>
            </a:endParaRPr>
          </a:p>
        </p:txBody>
      </p:sp>
    </p:spTree>
    <p:extLst>
      <p:ext uri="{BB962C8B-B14F-4D97-AF65-F5344CB8AC3E}">
        <p14:creationId xmlns:p14="http://schemas.microsoft.com/office/powerpoint/2010/main" val="13343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p:cNvPicPr>
            <a:picLocks noGrp="1" noChangeAspect="1"/>
          </p:cNvPicPr>
          <p:nvPr>
            <p:ph idx="1"/>
          </p:nvPr>
        </p:nvPicPr>
        <p:blipFill>
          <a:blip r:embed="rId2"/>
          <a:stretch>
            <a:fillRect/>
          </a:stretch>
        </p:blipFill>
        <p:spPr>
          <a:xfrm>
            <a:off x="986137" y="715760"/>
            <a:ext cx="9529463" cy="4463558"/>
          </a:xfrm>
          <a:prstGeom prst="rect">
            <a:avLst/>
          </a:prstGeom>
        </p:spPr>
      </p:pic>
      <p:sp>
        <p:nvSpPr>
          <p:cNvPr id="2" name="Title 1"/>
          <p:cNvSpPr>
            <a:spLocks noGrp="1"/>
          </p:cNvSpPr>
          <p:nvPr>
            <p:ph type="title"/>
          </p:nvPr>
        </p:nvSpPr>
        <p:spPr>
          <a:xfrm>
            <a:off x="986138" y="1"/>
            <a:ext cx="9905998" cy="795528"/>
          </a:xfrm>
        </p:spPr>
        <p:txBody>
          <a:bodyPr/>
          <a:lstStyle/>
          <a:p>
            <a:r>
              <a:rPr lang="en-US" dirty="0" smtClean="0"/>
              <a:t>Accuracy (+/- 5 mins)</a:t>
            </a:r>
            <a:endParaRPr lang="en-US" dirty="0"/>
          </a:p>
        </p:txBody>
      </p:sp>
      <p:cxnSp>
        <p:nvCxnSpPr>
          <p:cNvPr id="16" name="Straight Connector 15"/>
          <p:cNvCxnSpPr/>
          <p:nvPr/>
        </p:nvCxnSpPr>
        <p:spPr>
          <a:xfrm>
            <a:off x="5969480" y="686679"/>
            <a:ext cx="0" cy="446708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86138" y="5381675"/>
            <a:ext cx="10425574"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Accuracy from Random Forest is consistent and higher than Current Model</a:t>
            </a:r>
          </a:p>
          <a:p>
            <a:pPr marL="285750" indent="-285750">
              <a:buFont typeface="Arial" panose="020B0604020202020204" pitchFamily="34" charset="0"/>
              <a:buChar char="•"/>
            </a:pPr>
            <a:r>
              <a:rPr lang="en-US" sz="2000" dirty="0" smtClean="0"/>
              <a:t>Random forest is able to predict time to departure within 5 mins range for 91-93% of the flights</a:t>
            </a:r>
          </a:p>
        </p:txBody>
      </p:sp>
      <p:sp>
        <p:nvSpPr>
          <p:cNvPr id="22" name="Oval 21"/>
          <p:cNvSpPr/>
          <p:nvPr/>
        </p:nvSpPr>
        <p:spPr>
          <a:xfrm>
            <a:off x="1594450" y="1771781"/>
            <a:ext cx="648416" cy="57581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085787" y="794841"/>
            <a:ext cx="648416" cy="575815"/>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77430" y="1115096"/>
            <a:ext cx="649858" cy="405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665743" y="794842"/>
            <a:ext cx="649858" cy="4054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60744" y="2777594"/>
            <a:ext cx="2342308" cy="461665"/>
          </a:xfrm>
          <a:prstGeom prst="rect">
            <a:avLst/>
          </a:prstGeom>
          <a:solidFill>
            <a:schemeClr val="tx1"/>
          </a:solidFill>
        </p:spPr>
        <p:txBody>
          <a:bodyPr wrap="none" rtlCol="0">
            <a:spAutoFit/>
          </a:bodyPr>
          <a:lstStyle/>
          <a:p>
            <a:r>
              <a:rPr lang="en-US" sz="2400" dirty="0" smtClean="0">
                <a:solidFill>
                  <a:schemeClr val="bg1"/>
                </a:solidFill>
              </a:rPr>
              <a:t>Current Model</a:t>
            </a:r>
            <a:endParaRPr lang="en-US" sz="2400" dirty="0">
              <a:solidFill>
                <a:schemeClr val="bg1"/>
              </a:solidFill>
            </a:endParaRPr>
          </a:p>
        </p:txBody>
      </p:sp>
      <p:sp>
        <p:nvSpPr>
          <p:cNvPr id="27" name="TextBox 26"/>
          <p:cNvSpPr txBox="1"/>
          <p:nvPr/>
        </p:nvSpPr>
        <p:spPr>
          <a:xfrm>
            <a:off x="6342833" y="2777595"/>
            <a:ext cx="3467616" cy="461665"/>
          </a:xfrm>
          <a:prstGeom prst="rect">
            <a:avLst/>
          </a:prstGeom>
          <a:solidFill>
            <a:schemeClr val="tx1"/>
          </a:solidFill>
        </p:spPr>
        <p:txBody>
          <a:bodyPr wrap="none" rtlCol="0">
            <a:spAutoFit/>
          </a:bodyPr>
          <a:lstStyle/>
          <a:p>
            <a:r>
              <a:rPr lang="en-US" sz="2400" dirty="0" smtClean="0">
                <a:solidFill>
                  <a:schemeClr val="bg1"/>
                </a:solidFill>
              </a:rPr>
              <a:t>Random Forest Model</a:t>
            </a:r>
            <a:endParaRPr lang="en-US" sz="2400" dirty="0">
              <a:solidFill>
                <a:schemeClr val="bg1"/>
              </a:solidFill>
            </a:endParaRPr>
          </a:p>
        </p:txBody>
      </p:sp>
    </p:spTree>
    <p:extLst>
      <p:ext uri="{BB962C8B-B14F-4D97-AF65-F5344CB8AC3E}">
        <p14:creationId xmlns:p14="http://schemas.microsoft.com/office/powerpoint/2010/main" val="16402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51633" y="3558909"/>
            <a:ext cx="8606436" cy="2339476"/>
          </a:xfrm>
          <a:prstGeom prst="rect">
            <a:avLst/>
          </a:prstGeom>
        </p:spPr>
      </p:pic>
      <p:pic>
        <p:nvPicPr>
          <p:cNvPr id="17" name="Content Placeholder 16"/>
          <p:cNvPicPr>
            <a:picLocks noGrp="1" noChangeAspect="1"/>
          </p:cNvPicPr>
          <p:nvPr>
            <p:ph idx="1"/>
          </p:nvPr>
        </p:nvPicPr>
        <p:blipFill>
          <a:blip r:embed="rId4"/>
          <a:stretch>
            <a:fillRect/>
          </a:stretch>
        </p:blipFill>
        <p:spPr>
          <a:xfrm>
            <a:off x="951632" y="1088804"/>
            <a:ext cx="8606436" cy="2470104"/>
          </a:xfrm>
          <a:prstGeom prst="rect">
            <a:avLst/>
          </a:prstGeom>
        </p:spPr>
      </p:pic>
      <p:sp>
        <p:nvSpPr>
          <p:cNvPr id="2" name="Title 1"/>
          <p:cNvSpPr>
            <a:spLocks noGrp="1"/>
          </p:cNvSpPr>
          <p:nvPr>
            <p:ph type="title"/>
          </p:nvPr>
        </p:nvSpPr>
        <p:spPr>
          <a:xfrm>
            <a:off x="951631" y="0"/>
            <a:ext cx="9905998" cy="828136"/>
          </a:xfrm>
        </p:spPr>
        <p:txBody>
          <a:bodyPr>
            <a:normAutofit/>
          </a:bodyPr>
          <a:lstStyle/>
          <a:p>
            <a:r>
              <a:rPr lang="en-US" sz="4000" dirty="0" smtClean="0"/>
              <a:t>Accuracy Summary</a:t>
            </a:r>
            <a:endParaRPr lang="en-US" sz="4000" dirty="0"/>
          </a:p>
        </p:txBody>
      </p:sp>
      <p:sp>
        <p:nvSpPr>
          <p:cNvPr id="10" name="TextBox 9"/>
          <p:cNvSpPr txBox="1"/>
          <p:nvPr/>
        </p:nvSpPr>
        <p:spPr>
          <a:xfrm>
            <a:off x="951631" y="719472"/>
            <a:ext cx="3186155" cy="369332"/>
          </a:xfrm>
          <a:prstGeom prst="rect">
            <a:avLst/>
          </a:prstGeom>
          <a:solidFill>
            <a:schemeClr val="tx1"/>
          </a:solidFill>
        </p:spPr>
        <p:txBody>
          <a:bodyPr wrap="square" rtlCol="0">
            <a:spAutoFit/>
          </a:bodyPr>
          <a:lstStyle/>
          <a:p>
            <a:pPr algn="ctr"/>
            <a:r>
              <a:rPr lang="en-US" dirty="0">
                <a:solidFill>
                  <a:prstClr val="black"/>
                </a:solidFill>
              </a:rPr>
              <a:t>Accuracy (+/-1 min)</a:t>
            </a:r>
          </a:p>
        </p:txBody>
      </p:sp>
      <p:sp>
        <p:nvSpPr>
          <p:cNvPr id="11" name="TextBox 10"/>
          <p:cNvSpPr txBox="1"/>
          <p:nvPr/>
        </p:nvSpPr>
        <p:spPr>
          <a:xfrm>
            <a:off x="4137788" y="719471"/>
            <a:ext cx="2674193" cy="369332"/>
          </a:xfrm>
          <a:prstGeom prst="rect">
            <a:avLst/>
          </a:prstGeom>
          <a:solidFill>
            <a:schemeClr val="tx1"/>
          </a:solidFill>
        </p:spPr>
        <p:txBody>
          <a:bodyPr wrap="square" rtlCol="0">
            <a:spAutoFit/>
          </a:bodyPr>
          <a:lstStyle/>
          <a:p>
            <a:pPr algn="ctr"/>
            <a:r>
              <a:rPr lang="en-US" dirty="0">
                <a:solidFill>
                  <a:prstClr val="black"/>
                </a:solidFill>
              </a:rPr>
              <a:t>Accuracy (+/-2 mins)</a:t>
            </a:r>
          </a:p>
        </p:txBody>
      </p:sp>
      <p:sp>
        <p:nvSpPr>
          <p:cNvPr id="13" name="TextBox 12"/>
          <p:cNvSpPr txBox="1"/>
          <p:nvPr/>
        </p:nvSpPr>
        <p:spPr>
          <a:xfrm>
            <a:off x="6811981" y="719471"/>
            <a:ext cx="2746087" cy="369332"/>
          </a:xfrm>
          <a:prstGeom prst="rect">
            <a:avLst/>
          </a:prstGeom>
          <a:solidFill>
            <a:schemeClr val="tx1"/>
          </a:solidFill>
        </p:spPr>
        <p:txBody>
          <a:bodyPr wrap="square" rtlCol="0">
            <a:spAutoFit/>
          </a:bodyPr>
          <a:lstStyle/>
          <a:p>
            <a:pPr algn="ctr"/>
            <a:r>
              <a:rPr lang="en-US" dirty="0">
                <a:solidFill>
                  <a:prstClr val="black"/>
                </a:solidFill>
              </a:rPr>
              <a:t>Accuracy (+/-5 mins)</a:t>
            </a:r>
          </a:p>
        </p:txBody>
      </p:sp>
      <p:sp>
        <p:nvSpPr>
          <p:cNvPr id="14" name="TextBox 13"/>
          <p:cNvSpPr txBox="1"/>
          <p:nvPr/>
        </p:nvSpPr>
        <p:spPr>
          <a:xfrm>
            <a:off x="870498" y="5938163"/>
            <a:ext cx="1058693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prstClr val="white"/>
                </a:solidFill>
              </a:rPr>
              <a:t>Random Forest </a:t>
            </a:r>
            <a:r>
              <a:rPr lang="en-US" sz="2000" dirty="0">
                <a:solidFill>
                  <a:prstClr val="white"/>
                </a:solidFill>
              </a:rPr>
              <a:t>Model has higher accuracy than current model in all </a:t>
            </a:r>
            <a:r>
              <a:rPr lang="en-US" sz="2000" dirty="0" smtClean="0">
                <a:solidFill>
                  <a:prstClr val="white"/>
                </a:solidFill>
              </a:rPr>
              <a:t>accuracy </a:t>
            </a:r>
            <a:r>
              <a:rPr lang="en-US" sz="2000" dirty="0">
                <a:solidFill>
                  <a:prstClr val="white"/>
                </a:solidFill>
              </a:rPr>
              <a:t>intervals</a:t>
            </a:r>
          </a:p>
        </p:txBody>
      </p:sp>
      <p:cxnSp>
        <p:nvCxnSpPr>
          <p:cNvPr id="8" name="Straight Connector 7"/>
          <p:cNvCxnSpPr/>
          <p:nvPr/>
        </p:nvCxnSpPr>
        <p:spPr>
          <a:xfrm flipV="1">
            <a:off x="6811981" y="719472"/>
            <a:ext cx="2852" cy="5178913"/>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flipV="1">
            <a:off x="4137788" y="729980"/>
            <a:ext cx="0" cy="5141326"/>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951631" y="1088803"/>
            <a:ext cx="8606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51631" y="3558908"/>
            <a:ext cx="860643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373252" y="736076"/>
            <a:ext cx="0" cy="514132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97382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3345" y="2523883"/>
            <a:ext cx="10155642" cy="1468800"/>
          </a:xfrm>
        </p:spPr>
        <p:txBody>
          <a:bodyPr>
            <a:noAutofit/>
          </a:bodyPr>
          <a:lstStyle/>
          <a:p>
            <a:pPr algn="ctr"/>
            <a:r>
              <a:rPr lang="en-US" sz="5400" dirty="0" smtClean="0"/>
              <a:t>Performance Comparison</a:t>
            </a:r>
            <a:endParaRPr lang="en-US" sz="5400" dirty="0"/>
          </a:p>
        </p:txBody>
      </p:sp>
    </p:spTree>
    <p:extLst>
      <p:ext uri="{BB962C8B-B14F-4D97-AF65-F5344CB8AC3E}">
        <p14:creationId xmlns:p14="http://schemas.microsoft.com/office/powerpoint/2010/main" val="2904769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3" name="TextBox 22"/>
          <p:cNvSpPr txBox="1"/>
          <p:nvPr/>
        </p:nvSpPr>
        <p:spPr>
          <a:xfrm rot="16200000">
            <a:off x="3946212" y="4923695"/>
            <a:ext cx="3398750" cy="369332"/>
          </a:xfrm>
          <a:prstGeom prst="rect">
            <a:avLst/>
          </a:prstGeom>
          <a:solidFill>
            <a:schemeClr val="tx1"/>
          </a:solidFill>
        </p:spPr>
        <p:txBody>
          <a:bodyPr wrap="square" rtlCol="0">
            <a:spAutoFit/>
          </a:bodyPr>
          <a:lstStyle/>
          <a:p>
            <a:pPr algn="ctr"/>
            <a:r>
              <a:rPr lang="en-US" dirty="0" smtClean="0">
                <a:solidFill>
                  <a:schemeClr val="bg1"/>
                </a:solidFill>
              </a:rPr>
              <a:t>95% passenger boarded</a:t>
            </a:r>
            <a:endParaRPr lang="en-US" dirty="0">
              <a:solidFill>
                <a:schemeClr val="bg1"/>
              </a:solidFill>
            </a:endParaRPr>
          </a:p>
        </p:txBody>
      </p:sp>
      <p:sp>
        <p:nvSpPr>
          <p:cNvPr id="6" name="TextBox 5"/>
          <p:cNvSpPr txBox="1"/>
          <p:nvPr/>
        </p:nvSpPr>
        <p:spPr>
          <a:xfrm rot="16200000">
            <a:off x="3964943" y="1543774"/>
            <a:ext cx="3361093" cy="369332"/>
          </a:xfrm>
          <a:prstGeom prst="rect">
            <a:avLst/>
          </a:prstGeom>
          <a:solidFill>
            <a:schemeClr val="tx1"/>
          </a:solidFill>
        </p:spPr>
        <p:txBody>
          <a:bodyPr wrap="square" rtlCol="0">
            <a:spAutoFit/>
          </a:bodyPr>
          <a:lstStyle/>
          <a:p>
            <a:pPr algn="ctr"/>
            <a:r>
              <a:rPr lang="en-US" dirty="0" smtClean="0">
                <a:solidFill>
                  <a:schemeClr val="bg1"/>
                </a:solidFill>
              </a:rPr>
              <a:t>5% passenger boarded</a:t>
            </a:r>
            <a:endParaRPr lang="en-US" dirty="0">
              <a:solidFill>
                <a:schemeClr val="bg1"/>
              </a:solidFill>
            </a:endParaRPr>
          </a:p>
        </p:txBody>
      </p:sp>
      <p:pic>
        <p:nvPicPr>
          <p:cNvPr id="11" name="Picture 10"/>
          <p:cNvPicPr>
            <a:picLocks noChangeAspect="1"/>
          </p:cNvPicPr>
          <p:nvPr/>
        </p:nvPicPr>
        <p:blipFill>
          <a:blip r:embed="rId4"/>
          <a:stretch>
            <a:fillRect/>
          </a:stretch>
        </p:blipFill>
        <p:spPr>
          <a:xfrm>
            <a:off x="5846538" y="3392852"/>
            <a:ext cx="6281392" cy="3414884"/>
          </a:xfrm>
          <a:prstGeom prst="rect">
            <a:avLst/>
          </a:prstGeom>
        </p:spPr>
      </p:pic>
      <p:pic>
        <p:nvPicPr>
          <p:cNvPr id="9" name="Picture 8"/>
          <p:cNvPicPr>
            <a:picLocks noChangeAspect="1"/>
          </p:cNvPicPr>
          <p:nvPr/>
        </p:nvPicPr>
        <p:blipFill>
          <a:blip r:embed="rId5"/>
          <a:stretch>
            <a:fillRect/>
          </a:stretch>
        </p:blipFill>
        <p:spPr>
          <a:xfrm>
            <a:off x="5848709" y="45416"/>
            <a:ext cx="6279221" cy="3363569"/>
          </a:xfrm>
          <a:prstGeom prst="rect">
            <a:avLst/>
          </a:prstGeom>
        </p:spPr>
      </p:pic>
      <p:sp>
        <p:nvSpPr>
          <p:cNvPr id="2" name="Title 1"/>
          <p:cNvSpPr>
            <a:spLocks noGrp="1"/>
          </p:cNvSpPr>
          <p:nvPr>
            <p:ph type="title"/>
          </p:nvPr>
        </p:nvSpPr>
        <p:spPr>
          <a:xfrm>
            <a:off x="291035" y="5186"/>
            <a:ext cx="5055079" cy="768945"/>
          </a:xfrm>
        </p:spPr>
        <p:txBody>
          <a:bodyPr>
            <a:normAutofit/>
          </a:bodyPr>
          <a:lstStyle/>
          <a:p>
            <a:r>
              <a:rPr lang="en-US" sz="3600" dirty="0" smtClean="0"/>
              <a:t>OB NUM PaX</a:t>
            </a:r>
            <a:endParaRPr lang="en-US" sz="3600" dirty="0"/>
          </a:p>
        </p:txBody>
      </p:sp>
      <p:sp>
        <p:nvSpPr>
          <p:cNvPr id="3" name="TextBox 2"/>
          <p:cNvSpPr txBox="1"/>
          <p:nvPr/>
        </p:nvSpPr>
        <p:spPr>
          <a:xfrm>
            <a:off x="291035" y="794694"/>
            <a:ext cx="479199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white"/>
                </a:solidFill>
              </a:rPr>
              <a:t>Current model is very bad in predicting certain pockets of data </a:t>
            </a:r>
          </a:p>
          <a:p>
            <a:pPr marL="285750" indent="-285750">
              <a:buFont typeface="Arial" panose="020B0604020202020204" pitchFamily="34" charset="0"/>
              <a:buChar char="•"/>
            </a:pPr>
            <a:endParaRPr lang="en-US" dirty="0" smtClean="0">
              <a:solidFill>
                <a:prstClr val="white"/>
              </a:solidFill>
            </a:endParaRPr>
          </a:p>
          <a:p>
            <a:pPr marL="285750" indent="-285750">
              <a:buFont typeface="Arial" panose="020B0604020202020204" pitchFamily="34" charset="0"/>
              <a:buChar char="•"/>
            </a:pPr>
            <a:r>
              <a:rPr lang="en-US" dirty="0" smtClean="0"/>
              <a:t>OB PAX 0-60  </a:t>
            </a:r>
            <a:r>
              <a:rPr lang="en-US" dirty="0"/>
              <a:t>– most </a:t>
            </a:r>
            <a:r>
              <a:rPr lang="en-US" dirty="0" smtClean="0"/>
              <a:t>fleet type are 320 &amp; S80</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OB PAX </a:t>
            </a:r>
            <a:r>
              <a:rPr lang="en-US" dirty="0" smtClean="0"/>
              <a:t>180 </a:t>
            </a:r>
            <a:r>
              <a:rPr lang="en-US" dirty="0"/>
              <a:t>– </a:t>
            </a:r>
            <a:r>
              <a:rPr lang="en-US" dirty="0" smtClean="0"/>
              <a:t>260 – most fleet type </a:t>
            </a:r>
            <a:r>
              <a:rPr lang="en-US" dirty="0"/>
              <a:t>are 777 &amp;</a:t>
            </a:r>
            <a:r>
              <a:rPr lang="en-US" dirty="0" smtClean="0"/>
              <a:t> </a:t>
            </a:r>
            <a:r>
              <a:rPr lang="en-US" dirty="0"/>
              <a:t>767</a:t>
            </a:r>
          </a:p>
          <a:p>
            <a:pPr marL="285750" indent="-285750">
              <a:buFont typeface="Arial" panose="020B0604020202020204" pitchFamily="34" charset="0"/>
              <a:buChar char="•"/>
            </a:pPr>
            <a:endParaRPr lang="en-US" dirty="0" smtClean="0">
              <a:solidFill>
                <a:prstClr val="white"/>
              </a:solidFill>
            </a:endParaRPr>
          </a:p>
          <a:p>
            <a:pPr marL="285750" indent="-285750">
              <a:buFont typeface="Arial" panose="020B0604020202020204" pitchFamily="34" charset="0"/>
              <a:buChar char="•"/>
            </a:pPr>
            <a:endParaRPr lang="en-US" dirty="0" smtClean="0">
              <a:solidFill>
                <a:prstClr val="white"/>
              </a:solidFill>
            </a:endParaRPr>
          </a:p>
        </p:txBody>
      </p:sp>
      <p:sp>
        <p:nvSpPr>
          <p:cNvPr id="31" name="Oval 30"/>
          <p:cNvSpPr/>
          <p:nvPr/>
        </p:nvSpPr>
        <p:spPr>
          <a:xfrm rot="5400000">
            <a:off x="11587456" y="3715619"/>
            <a:ext cx="580978" cy="593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107502" y="2848278"/>
            <a:ext cx="546340" cy="56070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16735" y="1581768"/>
            <a:ext cx="577970" cy="53908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5400000">
            <a:off x="11001646" y="461789"/>
            <a:ext cx="580978" cy="593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53842" y="5752017"/>
            <a:ext cx="580845" cy="5954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rot="5400000">
            <a:off x="10599785" y="4671101"/>
            <a:ext cx="580978" cy="593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5400000">
            <a:off x="10014963" y="2416058"/>
            <a:ext cx="580978" cy="5936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716099" y="3124503"/>
            <a:ext cx="1571191" cy="3380802"/>
          </a:xfrm>
          <a:prstGeom prst="rect">
            <a:avLst/>
          </a:prstGeom>
        </p:spPr>
      </p:pic>
      <p:cxnSp>
        <p:nvCxnSpPr>
          <p:cNvPr id="26" name="Straight Connector 25"/>
          <p:cNvCxnSpPr/>
          <p:nvPr/>
        </p:nvCxnSpPr>
        <p:spPr>
          <a:xfrm flipH="1">
            <a:off x="8174736" y="53181"/>
            <a:ext cx="26914" cy="675455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609756" y="5272896"/>
            <a:ext cx="580845" cy="5954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10127986" y="50133"/>
            <a:ext cx="3566" cy="67576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192506" y="53181"/>
            <a:ext cx="0" cy="683225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460823" y="3370887"/>
            <a:ext cx="6667107" cy="219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a:stretch>
            <a:fillRect/>
          </a:stretch>
        </p:blipFill>
        <p:spPr>
          <a:xfrm>
            <a:off x="2489018" y="3111090"/>
            <a:ext cx="2391952" cy="2470805"/>
          </a:xfrm>
          <a:prstGeom prst="rect">
            <a:avLst/>
          </a:prstGeom>
        </p:spPr>
      </p:pic>
      <p:sp>
        <p:nvSpPr>
          <p:cNvPr id="27" name="Oval 26"/>
          <p:cNvSpPr/>
          <p:nvPr/>
        </p:nvSpPr>
        <p:spPr>
          <a:xfrm>
            <a:off x="8104868" y="2743202"/>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093369" y="1153605"/>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650414" y="5407224"/>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502220" y="4591884"/>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70407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17" grpId="0" animBg="1"/>
      <p:bldP spid="20" grpId="0" animBg="1"/>
      <p:bldP spid="21" grpId="0" animBg="1"/>
      <p:bldP spid="22" grpId="0" animBg="1"/>
      <p:bldP spid="19" grpId="0" animBg="1"/>
      <p:bldP spid="27" grpId="0" animBg="1"/>
      <p:bldP spid="28" grpId="0" animBg="1"/>
      <p:bldP spid="29"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Problem Statement</a:t>
            </a:r>
            <a:endParaRPr lang="en-US" sz="4000" dirty="0"/>
          </a:p>
        </p:txBody>
      </p:sp>
      <p:sp>
        <p:nvSpPr>
          <p:cNvPr id="4" name="TextBox 3"/>
          <p:cNvSpPr txBox="1"/>
          <p:nvPr/>
        </p:nvSpPr>
        <p:spPr>
          <a:xfrm>
            <a:off x="1141413" y="2057400"/>
            <a:ext cx="10261155"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t>The objective is to predict EOBT</a:t>
            </a:r>
          </a:p>
          <a:p>
            <a:pPr marL="285750" indent="-285750">
              <a:lnSpc>
                <a:spcPct val="150000"/>
              </a:lnSpc>
              <a:buFont typeface="Arial" panose="020B0604020202020204" pitchFamily="34" charset="0"/>
              <a:buChar char="•"/>
            </a:pPr>
            <a:r>
              <a:rPr lang="en-US" sz="2000" dirty="0"/>
              <a:t>EOBT – Estimated Off Block Time</a:t>
            </a:r>
          </a:p>
          <a:p>
            <a:pPr marL="285750" indent="-285750">
              <a:lnSpc>
                <a:spcPct val="150000"/>
              </a:lnSpc>
              <a:buFont typeface="Arial" panose="020B0604020202020204" pitchFamily="34" charset="0"/>
              <a:buChar char="•"/>
            </a:pPr>
            <a:r>
              <a:rPr lang="en-US" sz="2000" dirty="0"/>
              <a:t>Predicting time left to departure will help in calculating EOBT</a:t>
            </a:r>
          </a:p>
          <a:p>
            <a:pPr marL="285750" indent="-285750">
              <a:lnSpc>
                <a:spcPct val="150000"/>
              </a:lnSpc>
              <a:buFont typeface="Arial" panose="020B0604020202020204" pitchFamily="34" charset="0"/>
              <a:buChar char="•"/>
            </a:pPr>
            <a:r>
              <a:rPr lang="en-US" sz="2000" dirty="0"/>
              <a:t>The prediction has to be made at regular intervals prior to departure of a flight</a:t>
            </a:r>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37501382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extBox 21"/>
          <p:cNvSpPr txBox="1"/>
          <p:nvPr/>
        </p:nvSpPr>
        <p:spPr>
          <a:xfrm rot="16200000">
            <a:off x="3903048" y="4855945"/>
            <a:ext cx="3370777" cy="369332"/>
          </a:xfrm>
          <a:prstGeom prst="rect">
            <a:avLst/>
          </a:prstGeom>
          <a:solidFill>
            <a:schemeClr val="tx1"/>
          </a:solidFill>
        </p:spPr>
        <p:txBody>
          <a:bodyPr wrap="square" rtlCol="0">
            <a:spAutoFit/>
          </a:bodyPr>
          <a:lstStyle/>
          <a:p>
            <a:pPr algn="ctr"/>
            <a:r>
              <a:rPr lang="en-US" dirty="0" smtClean="0">
                <a:solidFill>
                  <a:schemeClr val="bg1"/>
                </a:solidFill>
              </a:rPr>
              <a:t>95% passenger boarded</a:t>
            </a:r>
            <a:endParaRPr lang="en-US" dirty="0">
              <a:solidFill>
                <a:schemeClr val="bg1"/>
              </a:solidFill>
            </a:endParaRPr>
          </a:p>
        </p:txBody>
      </p:sp>
      <p:sp>
        <p:nvSpPr>
          <p:cNvPr id="21" name="TextBox 20"/>
          <p:cNvSpPr txBox="1"/>
          <p:nvPr/>
        </p:nvSpPr>
        <p:spPr>
          <a:xfrm rot="16200000">
            <a:off x="3945836" y="1528052"/>
            <a:ext cx="3285007" cy="369332"/>
          </a:xfrm>
          <a:prstGeom prst="rect">
            <a:avLst/>
          </a:prstGeom>
          <a:solidFill>
            <a:schemeClr val="tx1"/>
          </a:solidFill>
        </p:spPr>
        <p:txBody>
          <a:bodyPr wrap="square" rtlCol="0">
            <a:spAutoFit/>
          </a:bodyPr>
          <a:lstStyle/>
          <a:p>
            <a:pPr algn="ctr"/>
            <a:r>
              <a:rPr lang="en-US" dirty="0" smtClean="0">
                <a:solidFill>
                  <a:schemeClr val="bg1"/>
                </a:solidFill>
              </a:rPr>
              <a:t>5% passenger boarded</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5803433" y="3378297"/>
            <a:ext cx="6290715" cy="3347702"/>
          </a:xfrm>
          <a:prstGeom prst="rect">
            <a:avLst/>
          </a:prstGeom>
        </p:spPr>
      </p:pic>
      <p:pic>
        <p:nvPicPr>
          <p:cNvPr id="4" name="Picture 3"/>
          <p:cNvPicPr>
            <a:picLocks noChangeAspect="1"/>
          </p:cNvPicPr>
          <p:nvPr/>
        </p:nvPicPr>
        <p:blipFill>
          <a:blip r:embed="rId4"/>
          <a:stretch>
            <a:fillRect/>
          </a:stretch>
        </p:blipFill>
        <p:spPr>
          <a:xfrm>
            <a:off x="5803433" y="70215"/>
            <a:ext cx="6290715" cy="3308081"/>
          </a:xfrm>
          <a:prstGeom prst="rect">
            <a:avLst/>
          </a:prstGeom>
        </p:spPr>
      </p:pic>
      <p:sp>
        <p:nvSpPr>
          <p:cNvPr id="2" name="Title 1"/>
          <p:cNvSpPr>
            <a:spLocks noGrp="1"/>
          </p:cNvSpPr>
          <p:nvPr>
            <p:ph type="title"/>
          </p:nvPr>
        </p:nvSpPr>
        <p:spPr>
          <a:xfrm>
            <a:off x="188789" y="13764"/>
            <a:ext cx="5297612" cy="937212"/>
          </a:xfrm>
        </p:spPr>
        <p:txBody>
          <a:bodyPr>
            <a:normAutofit/>
          </a:bodyPr>
          <a:lstStyle/>
          <a:p>
            <a:r>
              <a:rPr lang="en-US" sz="3600" dirty="0" smtClean="0"/>
              <a:t>OB Length of Haul</a:t>
            </a:r>
            <a:endParaRPr lang="en-US" sz="3600" dirty="0"/>
          </a:p>
        </p:txBody>
      </p:sp>
      <p:sp>
        <p:nvSpPr>
          <p:cNvPr id="3" name="TextBox 2"/>
          <p:cNvSpPr txBox="1"/>
          <p:nvPr/>
        </p:nvSpPr>
        <p:spPr>
          <a:xfrm>
            <a:off x="188789" y="1077607"/>
            <a:ext cx="5297612"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white"/>
                </a:solidFill>
              </a:rPr>
              <a:t>C</a:t>
            </a:r>
            <a:r>
              <a:rPr lang="en-US" dirty="0" smtClean="0">
                <a:solidFill>
                  <a:prstClr val="white"/>
                </a:solidFill>
              </a:rPr>
              <a:t>urrent model’s accuracy drops for flights with:</a:t>
            </a:r>
            <a:endParaRPr lang="en-US" dirty="0">
              <a:solidFill>
                <a:prstClr val="white"/>
              </a:solidFill>
            </a:endParaRPr>
          </a:p>
          <a:p>
            <a:pPr marL="742950" lvl="1" indent="-285750">
              <a:buFont typeface="Arial" panose="020B0604020202020204" pitchFamily="34" charset="0"/>
              <a:buChar char="•"/>
            </a:pPr>
            <a:r>
              <a:rPr lang="en-US" dirty="0" smtClean="0">
                <a:solidFill>
                  <a:prstClr val="white"/>
                </a:solidFill>
              </a:rPr>
              <a:t>OB </a:t>
            </a:r>
            <a:r>
              <a:rPr lang="en-US" dirty="0">
                <a:solidFill>
                  <a:prstClr val="white"/>
                </a:solidFill>
              </a:rPr>
              <a:t>length of haul </a:t>
            </a:r>
            <a:r>
              <a:rPr lang="en-US" dirty="0" smtClean="0">
                <a:solidFill>
                  <a:prstClr val="white"/>
                </a:solidFill>
              </a:rPr>
              <a:t>2000-4000 at start of  boarding</a:t>
            </a:r>
            <a:endParaRPr lang="en-US" dirty="0">
              <a:solidFill>
                <a:prstClr val="white"/>
              </a:solidFill>
            </a:endParaRPr>
          </a:p>
          <a:p>
            <a:pPr marL="742950" lvl="1" indent="-285750">
              <a:buFont typeface="Arial" panose="020B0604020202020204" pitchFamily="34" charset="0"/>
              <a:buChar char="•"/>
            </a:pPr>
            <a:endParaRPr lang="en-US" dirty="0">
              <a:solidFill>
                <a:prstClr val="white"/>
              </a:solidFill>
            </a:endParaRPr>
          </a:p>
          <a:p>
            <a:pPr marL="742950" lvl="1" indent="-285750">
              <a:buFont typeface="Arial" panose="020B0604020202020204" pitchFamily="34" charset="0"/>
              <a:buChar char="•"/>
            </a:pPr>
            <a:r>
              <a:rPr lang="en-US" dirty="0" smtClean="0">
                <a:solidFill>
                  <a:prstClr val="white"/>
                </a:solidFill>
              </a:rPr>
              <a:t>OB </a:t>
            </a:r>
            <a:r>
              <a:rPr lang="en-US" dirty="0">
                <a:solidFill>
                  <a:prstClr val="white"/>
                </a:solidFill>
              </a:rPr>
              <a:t>length of haul </a:t>
            </a:r>
            <a:r>
              <a:rPr lang="en-US" dirty="0" smtClean="0">
                <a:solidFill>
                  <a:prstClr val="white"/>
                </a:solidFill>
              </a:rPr>
              <a:t>4000-6000 towards end of boarding</a:t>
            </a:r>
            <a:endParaRPr lang="en-US" dirty="0">
              <a:solidFill>
                <a:prstClr val="white"/>
              </a:solidFill>
            </a:endParaRPr>
          </a:p>
        </p:txBody>
      </p:sp>
      <p:cxnSp>
        <p:nvCxnSpPr>
          <p:cNvPr id="12" name="Straight Connector 11"/>
          <p:cNvCxnSpPr/>
          <p:nvPr/>
        </p:nvCxnSpPr>
        <p:spPr>
          <a:xfrm flipV="1">
            <a:off x="10091928" y="57597"/>
            <a:ext cx="13112" cy="676930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flipV="1">
            <a:off x="8117744" y="136846"/>
            <a:ext cx="2128" cy="6589154"/>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5403673" y="3355222"/>
            <a:ext cx="6700228" cy="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8247888" y="2397205"/>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363873" y="1545336"/>
            <a:ext cx="627471" cy="58704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484129" y="5218176"/>
            <a:ext cx="669015" cy="61581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59489" y="4544187"/>
            <a:ext cx="669015" cy="61581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200950" y="1781391"/>
            <a:ext cx="669015" cy="615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1367494" y="528090"/>
            <a:ext cx="669015" cy="615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486350" y="4363681"/>
            <a:ext cx="669015" cy="615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425134" y="3766273"/>
            <a:ext cx="669015" cy="615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a:stretch>
            <a:fillRect/>
          </a:stretch>
        </p:blipFill>
        <p:spPr>
          <a:xfrm>
            <a:off x="112589" y="3378298"/>
            <a:ext cx="2188651" cy="1664979"/>
          </a:xfrm>
          <a:prstGeom prst="rect">
            <a:avLst/>
          </a:prstGeom>
        </p:spPr>
      </p:pic>
      <p:pic>
        <p:nvPicPr>
          <p:cNvPr id="38" name="Picture 37"/>
          <p:cNvPicPr>
            <a:picLocks noChangeAspect="1"/>
          </p:cNvPicPr>
          <p:nvPr/>
        </p:nvPicPr>
        <p:blipFill>
          <a:blip r:embed="rId6"/>
          <a:stretch>
            <a:fillRect/>
          </a:stretch>
        </p:blipFill>
        <p:spPr>
          <a:xfrm>
            <a:off x="2354198" y="3378297"/>
            <a:ext cx="2944101" cy="3243119"/>
          </a:xfrm>
          <a:prstGeom prst="rect">
            <a:avLst/>
          </a:prstGeom>
        </p:spPr>
      </p:pic>
      <p:sp>
        <p:nvSpPr>
          <p:cNvPr id="23" name="Oval 22"/>
          <p:cNvSpPr/>
          <p:nvPr/>
        </p:nvSpPr>
        <p:spPr>
          <a:xfrm>
            <a:off x="6215863" y="2530119"/>
            <a:ext cx="573528" cy="565452"/>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369183" y="2114479"/>
            <a:ext cx="573528" cy="565452"/>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510886" y="5577368"/>
            <a:ext cx="573528" cy="565452"/>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529291" y="5294642"/>
            <a:ext cx="573528" cy="565452"/>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6643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23" grpId="0" animBg="1"/>
      <p:bldP spid="35" grpId="0" animBg="1"/>
      <p:bldP spid="37"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2" name="TextBox 31"/>
          <p:cNvSpPr txBox="1"/>
          <p:nvPr/>
        </p:nvSpPr>
        <p:spPr>
          <a:xfrm rot="16200000">
            <a:off x="3488052" y="4937566"/>
            <a:ext cx="3419719" cy="369332"/>
          </a:xfrm>
          <a:prstGeom prst="rect">
            <a:avLst/>
          </a:prstGeom>
          <a:solidFill>
            <a:schemeClr val="tx1"/>
          </a:solidFill>
        </p:spPr>
        <p:txBody>
          <a:bodyPr wrap="square" rtlCol="0">
            <a:spAutoFit/>
          </a:bodyPr>
          <a:lstStyle/>
          <a:p>
            <a:pPr algn="ctr"/>
            <a:r>
              <a:rPr lang="en-US" dirty="0" smtClean="0">
                <a:solidFill>
                  <a:schemeClr val="bg1"/>
                </a:solidFill>
              </a:rPr>
              <a:t>95% passenger boarded</a:t>
            </a:r>
            <a:endParaRPr lang="en-US" dirty="0">
              <a:solidFill>
                <a:schemeClr val="bg1"/>
              </a:solidFill>
            </a:endParaRPr>
          </a:p>
        </p:txBody>
      </p:sp>
      <p:sp>
        <p:nvSpPr>
          <p:cNvPr id="31" name="TextBox 30"/>
          <p:cNvSpPr txBox="1"/>
          <p:nvPr/>
        </p:nvSpPr>
        <p:spPr>
          <a:xfrm rot="16200000">
            <a:off x="3508557" y="1538448"/>
            <a:ext cx="3378516" cy="369332"/>
          </a:xfrm>
          <a:prstGeom prst="rect">
            <a:avLst/>
          </a:prstGeom>
          <a:solidFill>
            <a:schemeClr val="tx1"/>
          </a:solidFill>
        </p:spPr>
        <p:txBody>
          <a:bodyPr wrap="square" rtlCol="0">
            <a:spAutoFit/>
          </a:bodyPr>
          <a:lstStyle/>
          <a:p>
            <a:pPr algn="ctr"/>
            <a:r>
              <a:rPr lang="en-US" dirty="0" smtClean="0">
                <a:solidFill>
                  <a:schemeClr val="bg1"/>
                </a:solidFill>
              </a:rPr>
              <a:t>5% passenger boarded</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5406784" y="3372230"/>
            <a:ext cx="6709016" cy="3459862"/>
          </a:xfrm>
          <a:prstGeom prst="rect">
            <a:avLst/>
          </a:prstGeom>
        </p:spPr>
      </p:pic>
      <p:pic>
        <p:nvPicPr>
          <p:cNvPr id="4" name="Picture 3"/>
          <p:cNvPicPr>
            <a:picLocks noChangeAspect="1"/>
          </p:cNvPicPr>
          <p:nvPr/>
        </p:nvPicPr>
        <p:blipFill>
          <a:blip r:embed="rId4"/>
          <a:stretch>
            <a:fillRect/>
          </a:stretch>
        </p:blipFill>
        <p:spPr>
          <a:xfrm>
            <a:off x="5406783" y="33856"/>
            <a:ext cx="6705573" cy="3382903"/>
          </a:xfrm>
          <a:prstGeom prst="rect">
            <a:avLst/>
          </a:prstGeom>
        </p:spPr>
      </p:pic>
      <p:sp>
        <p:nvSpPr>
          <p:cNvPr id="2" name="Title 1"/>
          <p:cNvSpPr>
            <a:spLocks noGrp="1"/>
          </p:cNvSpPr>
          <p:nvPr>
            <p:ph type="title"/>
          </p:nvPr>
        </p:nvSpPr>
        <p:spPr>
          <a:xfrm>
            <a:off x="397571" y="0"/>
            <a:ext cx="4973050" cy="896112"/>
          </a:xfrm>
        </p:spPr>
        <p:txBody>
          <a:bodyPr>
            <a:normAutofit/>
          </a:bodyPr>
          <a:lstStyle/>
          <a:p>
            <a:r>
              <a:rPr lang="en-US" sz="3600" dirty="0" smtClean="0"/>
              <a:t>Departure BANK</a:t>
            </a:r>
            <a:endParaRPr lang="en-US" sz="3600" dirty="0"/>
          </a:p>
        </p:txBody>
      </p:sp>
      <p:sp>
        <p:nvSpPr>
          <p:cNvPr id="3" name="TextBox 2"/>
          <p:cNvSpPr txBox="1"/>
          <p:nvPr/>
        </p:nvSpPr>
        <p:spPr>
          <a:xfrm>
            <a:off x="397572" y="1030224"/>
            <a:ext cx="4561864"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white"/>
                </a:solidFill>
              </a:rPr>
              <a:t>Accuracy </a:t>
            </a:r>
            <a:r>
              <a:rPr lang="en-US" dirty="0" smtClean="0">
                <a:solidFill>
                  <a:prstClr val="white"/>
                </a:solidFill>
              </a:rPr>
              <a:t>falls as </a:t>
            </a:r>
            <a:r>
              <a:rPr lang="en-US" dirty="0">
                <a:solidFill>
                  <a:prstClr val="white"/>
                </a:solidFill>
              </a:rPr>
              <a:t>we reach flights leaving at end of the </a:t>
            </a:r>
            <a:r>
              <a:rPr lang="en-US" dirty="0" smtClean="0">
                <a:solidFill>
                  <a:prstClr val="white"/>
                </a:solidFill>
              </a:rPr>
              <a:t>day</a:t>
            </a:r>
          </a:p>
          <a:p>
            <a:pPr marL="285750" indent="-285750">
              <a:buFont typeface="Arial" panose="020B0604020202020204" pitchFamily="34" charset="0"/>
              <a:buChar char="•"/>
            </a:pPr>
            <a:endParaRPr lang="en-US" dirty="0">
              <a:solidFill>
                <a:prstClr val="white"/>
              </a:solidFill>
            </a:endParaRPr>
          </a:p>
          <a:p>
            <a:pPr marL="285750" indent="-285750">
              <a:buFont typeface="Arial" panose="020B0604020202020204" pitchFamily="34" charset="0"/>
              <a:buChar char="•"/>
            </a:pPr>
            <a:r>
              <a:rPr lang="en-US" dirty="0">
                <a:solidFill>
                  <a:prstClr val="white"/>
                </a:solidFill>
              </a:rPr>
              <a:t>The drop in accuracy </a:t>
            </a:r>
            <a:r>
              <a:rPr lang="en-US" dirty="0" smtClean="0">
                <a:solidFill>
                  <a:prstClr val="white"/>
                </a:solidFill>
              </a:rPr>
              <a:t>for current model is much higher than Random Forest </a:t>
            </a:r>
          </a:p>
          <a:p>
            <a:pPr marL="285750" indent="-285750">
              <a:buFont typeface="Arial" panose="020B0604020202020204" pitchFamily="34" charset="0"/>
              <a:buChar char="•"/>
            </a:pPr>
            <a:endParaRPr lang="en-US" dirty="0">
              <a:solidFill>
                <a:prstClr val="white"/>
              </a:solidFill>
            </a:endParaRPr>
          </a:p>
          <a:p>
            <a:pPr marL="285750" indent="-285750">
              <a:buFont typeface="Arial" panose="020B0604020202020204" pitchFamily="34" charset="0"/>
              <a:buChar char="•"/>
            </a:pPr>
            <a:r>
              <a:rPr lang="en-US" dirty="0" smtClean="0">
                <a:solidFill>
                  <a:prstClr val="white"/>
                </a:solidFill>
              </a:rPr>
              <a:t>Random Forest significantly outperforms the current model for the flights leaving early in the morning</a:t>
            </a:r>
            <a:endParaRPr lang="en-US" dirty="0">
              <a:solidFill>
                <a:prstClr val="white"/>
              </a:solidFill>
            </a:endParaRPr>
          </a:p>
        </p:txBody>
      </p:sp>
      <p:cxnSp>
        <p:nvCxnSpPr>
          <p:cNvPr id="13" name="Straight Connector 12"/>
          <p:cNvCxnSpPr/>
          <p:nvPr/>
        </p:nvCxnSpPr>
        <p:spPr>
          <a:xfrm>
            <a:off x="7825009" y="33857"/>
            <a:ext cx="47975" cy="67982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968682" y="33857"/>
            <a:ext cx="13716" cy="68165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806957" y="5620236"/>
            <a:ext cx="490090" cy="482138"/>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013149" y="3393322"/>
            <a:ext cx="7099207" cy="13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16984" y="5023028"/>
            <a:ext cx="563052" cy="538123"/>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922294" y="4037585"/>
            <a:ext cx="585925" cy="534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935831" y="3718781"/>
            <a:ext cx="608115" cy="5333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24190" y="2213635"/>
            <a:ext cx="585925" cy="534771"/>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432748" y="1996528"/>
            <a:ext cx="532659" cy="534771"/>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510674" y="875538"/>
            <a:ext cx="585925" cy="4861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1543946" y="445465"/>
            <a:ext cx="585925" cy="5347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5"/>
          <a:stretch>
            <a:fillRect/>
          </a:stretch>
        </p:blipFill>
        <p:spPr>
          <a:xfrm>
            <a:off x="3153119" y="3985480"/>
            <a:ext cx="1493194" cy="2584085"/>
          </a:xfrm>
          <a:prstGeom prst="rect">
            <a:avLst/>
          </a:prstGeom>
        </p:spPr>
      </p:pic>
      <p:sp>
        <p:nvSpPr>
          <p:cNvPr id="25" name="Oval 24"/>
          <p:cNvSpPr/>
          <p:nvPr/>
        </p:nvSpPr>
        <p:spPr>
          <a:xfrm>
            <a:off x="8438388" y="1816180"/>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899523" y="4317443"/>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858533" y="5102161"/>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84897" y="1427354"/>
            <a:ext cx="573528" cy="56545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2459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7" name="TextBox 26"/>
          <p:cNvSpPr txBox="1"/>
          <p:nvPr/>
        </p:nvSpPr>
        <p:spPr>
          <a:xfrm rot="16200000">
            <a:off x="3614503" y="4890858"/>
            <a:ext cx="3414467" cy="369332"/>
          </a:xfrm>
          <a:prstGeom prst="rect">
            <a:avLst/>
          </a:prstGeom>
          <a:solidFill>
            <a:schemeClr val="tx1"/>
          </a:solidFill>
        </p:spPr>
        <p:txBody>
          <a:bodyPr wrap="square" rtlCol="0">
            <a:spAutoFit/>
          </a:bodyPr>
          <a:lstStyle/>
          <a:p>
            <a:pPr algn="ctr"/>
            <a:r>
              <a:rPr lang="en-US" dirty="0" smtClean="0">
                <a:solidFill>
                  <a:schemeClr val="bg1"/>
                </a:solidFill>
              </a:rPr>
              <a:t>95% passenger boarded</a:t>
            </a:r>
            <a:endParaRPr lang="en-US" dirty="0">
              <a:solidFill>
                <a:schemeClr val="bg1"/>
              </a:solidFill>
            </a:endParaRPr>
          </a:p>
        </p:txBody>
      </p:sp>
      <p:sp>
        <p:nvSpPr>
          <p:cNvPr id="29" name="TextBox 28"/>
          <p:cNvSpPr txBox="1"/>
          <p:nvPr/>
        </p:nvSpPr>
        <p:spPr>
          <a:xfrm rot="16200000">
            <a:off x="3651811" y="1513797"/>
            <a:ext cx="3339658" cy="369332"/>
          </a:xfrm>
          <a:prstGeom prst="rect">
            <a:avLst/>
          </a:prstGeom>
          <a:solidFill>
            <a:schemeClr val="tx1"/>
          </a:solidFill>
        </p:spPr>
        <p:txBody>
          <a:bodyPr wrap="square" rtlCol="0">
            <a:spAutoFit/>
          </a:bodyPr>
          <a:lstStyle/>
          <a:p>
            <a:pPr algn="ctr"/>
            <a:r>
              <a:rPr lang="en-US" dirty="0" smtClean="0">
                <a:solidFill>
                  <a:schemeClr val="bg1"/>
                </a:solidFill>
              </a:rPr>
              <a:t>5% passenger boarded</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5532119" y="3378705"/>
            <a:ext cx="6559297" cy="3404053"/>
          </a:xfrm>
          <a:prstGeom prst="rect">
            <a:avLst/>
          </a:prstGeom>
        </p:spPr>
      </p:pic>
      <p:pic>
        <p:nvPicPr>
          <p:cNvPr id="4" name="Picture 3"/>
          <p:cNvPicPr>
            <a:picLocks noChangeAspect="1"/>
          </p:cNvPicPr>
          <p:nvPr/>
        </p:nvPicPr>
        <p:blipFill>
          <a:blip r:embed="rId4"/>
          <a:stretch>
            <a:fillRect/>
          </a:stretch>
        </p:blipFill>
        <p:spPr>
          <a:xfrm>
            <a:off x="5532119" y="28634"/>
            <a:ext cx="6559297" cy="3339657"/>
          </a:xfrm>
          <a:prstGeom prst="rect">
            <a:avLst/>
          </a:prstGeom>
        </p:spPr>
      </p:pic>
      <p:sp>
        <p:nvSpPr>
          <p:cNvPr id="2" name="Title 1"/>
          <p:cNvSpPr>
            <a:spLocks noGrp="1"/>
          </p:cNvSpPr>
          <p:nvPr>
            <p:ph type="title"/>
          </p:nvPr>
        </p:nvSpPr>
        <p:spPr>
          <a:xfrm>
            <a:off x="296987" y="213524"/>
            <a:ext cx="4787077" cy="950976"/>
          </a:xfrm>
        </p:spPr>
        <p:txBody>
          <a:bodyPr>
            <a:normAutofit/>
          </a:bodyPr>
          <a:lstStyle/>
          <a:p>
            <a:r>
              <a:rPr lang="en-US" dirty="0" smtClean="0"/>
              <a:t>Tight Turn Indicator</a:t>
            </a:r>
            <a:endParaRPr lang="en-US" dirty="0"/>
          </a:p>
        </p:txBody>
      </p:sp>
      <p:sp>
        <p:nvSpPr>
          <p:cNvPr id="15" name="TextBox 14"/>
          <p:cNvSpPr txBox="1"/>
          <p:nvPr/>
        </p:nvSpPr>
        <p:spPr>
          <a:xfrm>
            <a:off x="296987" y="1347380"/>
            <a:ext cx="4677349"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white"/>
                </a:solidFill>
              </a:rPr>
              <a:t>Tight turn is a situation where available on-ground time is less than minimum </a:t>
            </a:r>
            <a:r>
              <a:rPr lang="en-US" dirty="0">
                <a:solidFill>
                  <a:prstClr val="white"/>
                </a:solidFill>
              </a:rPr>
              <a:t>on-ground time required </a:t>
            </a:r>
            <a:r>
              <a:rPr lang="en-US" dirty="0" smtClean="0">
                <a:solidFill>
                  <a:prstClr val="white"/>
                </a:solidFill>
              </a:rPr>
              <a:t>for a fight</a:t>
            </a:r>
          </a:p>
          <a:p>
            <a:pPr marL="285750" indent="-285750">
              <a:buFont typeface="Arial" panose="020B0604020202020204" pitchFamily="34" charset="0"/>
              <a:buChar char="•"/>
            </a:pPr>
            <a:endParaRPr lang="en-US" dirty="0">
              <a:solidFill>
                <a:prstClr val="white"/>
              </a:solidFill>
            </a:endParaRPr>
          </a:p>
          <a:p>
            <a:pPr marL="285750" indent="-285750">
              <a:buFont typeface="Arial" panose="020B0604020202020204" pitchFamily="34" charset="0"/>
              <a:buChar char="•"/>
            </a:pPr>
            <a:r>
              <a:rPr lang="en-US" dirty="0" smtClean="0">
                <a:solidFill>
                  <a:prstClr val="white"/>
                </a:solidFill>
              </a:rPr>
              <a:t>Current Model performs better for tight turns at the start of boarding</a:t>
            </a:r>
          </a:p>
          <a:p>
            <a:pPr marL="285750" indent="-285750">
              <a:buFont typeface="Arial" panose="020B0604020202020204" pitchFamily="34" charset="0"/>
              <a:buChar char="•"/>
            </a:pPr>
            <a:endParaRPr lang="en-US" dirty="0">
              <a:solidFill>
                <a:prstClr val="white"/>
              </a:solidFill>
            </a:endParaRPr>
          </a:p>
          <a:p>
            <a:pPr marL="285750" indent="-285750">
              <a:buFont typeface="Arial" panose="020B0604020202020204" pitchFamily="34" charset="0"/>
              <a:buChar char="•"/>
            </a:pPr>
            <a:r>
              <a:rPr lang="en-US" dirty="0" smtClean="0">
                <a:solidFill>
                  <a:prstClr val="white"/>
                </a:solidFill>
              </a:rPr>
              <a:t>Towards end of boarding both models perform equally good for tight turns</a:t>
            </a:r>
          </a:p>
          <a:p>
            <a:pPr marL="285750" indent="-285750">
              <a:buFont typeface="Arial" panose="020B0604020202020204" pitchFamily="34" charset="0"/>
              <a:buChar char="•"/>
            </a:pPr>
            <a:endParaRPr lang="en-US" dirty="0">
              <a:solidFill>
                <a:prstClr val="white"/>
              </a:solidFill>
            </a:endParaRPr>
          </a:p>
        </p:txBody>
      </p:sp>
      <p:cxnSp>
        <p:nvCxnSpPr>
          <p:cNvPr id="9" name="Straight Connector 8"/>
          <p:cNvCxnSpPr/>
          <p:nvPr/>
        </p:nvCxnSpPr>
        <p:spPr>
          <a:xfrm>
            <a:off x="7927848" y="114936"/>
            <a:ext cx="9144" cy="65510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973056" y="130176"/>
            <a:ext cx="9144" cy="65510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393393" y="2290216"/>
            <a:ext cx="520020" cy="462485"/>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413330" y="2489098"/>
            <a:ext cx="520020" cy="462485"/>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156024" y="3378705"/>
            <a:ext cx="69353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435470" y="5703189"/>
            <a:ext cx="517779" cy="440436"/>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52192" y="5692165"/>
            <a:ext cx="520020" cy="462485"/>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475427" y="982243"/>
            <a:ext cx="520020" cy="462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1470125" y="1030365"/>
            <a:ext cx="572022" cy="508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516788" y="4255458"/>
            <a:ext cx="520020" cy="462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1496126" y="4284278"/>
            <a:ext cx="520020" cy="462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5"/>
          <a:stretch>
            <a:fillRect/>
          </a:stretch>
        </p:blipFill>
        <p:spPr>
          <a:xfrm>
            <a:off x="3052338" y="4486701"/>
            <a:ext cx="1770028" cy="821575"/>
          </a:xfrm>
          <a:prstGeom prst="rect">
            <a:avLst/>
          </a:prstGeom>
        </p:spPr>
      </p:pic>
      <p:sp>
        <p:nvSpPr>
          <p:cNvPr id="30" name="Oval 29"/>
          <p:cNvSpPr/>
          <p:nvPr/>
        </p:nvSpPr>
        <p:spPr>
          <a:xfrm>
            <a:off x="8451555" y="1841398"/>
            <a:ext cx="520020" cy="46248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461205" y="2127148"/>
            <a:ext cx="520020" cy="46248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499305" y="5194198"/>
            <a:ext cx="520020" cy="46248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470605" y="5241823"/>
            <a:ext cx="520020" cy="462485"/>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5997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3" grpId="0" animBg="1"/>
      <p:bldP spid="24" grpId="0" animBg="1"/>
      <p:bldP spid="25" grpId="0" animBg="1"/>
      <p:bldP spid="26" grpId="0" animBg="1"/>
      <p:bldP spid="30" grpId="0" animBg="1"/>
      <p:bldP spid="31" grpId="0" animBg="1"/>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53568"/>
            <a:ext cx="9905998" cy="1905000"/>
          </a:xfrm>
        </p:spPr>
        <p:txBody>
          <a:bodyPr/>
          <a:lstStyle/>
          <a:p>
            <a:r>
              <a:rPr lang="en-US" sz="3600" dirty="0" smtClean="0"/>
              <a:t>Findings</a:t>
            </a:r>
            <a:endParaRPr lang="en-US" dirty="0"/>
          </a:p>
        </p:txBody>
      </p:sp>
      <p:sp>
        <p:nvSpPr>
          <p:cNvPr id="4" name="TextBox 3"/>
          <p:cNvSpPr txBox="1"/>
          <p:nvPr/>
        </p:nvSpPr>
        <p:spPr>
          <a:xfrm>
            <a:off x="1141413" y="1773936"/>
            <a:ext cx="9294532" cy="42473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000" dirty="0"/>
              <a:t>Random </a:t>
            </a:r>
            <a:r>
              <a:rPr lang="en-US" sz="2000" dirty="0" smtClean="0"/>
              <a:t>Forest </a:t>
            </a:r>
            <a:r>
              <a:rPr lang="en-US" sz="2000" dirty="0"/>
              <a:t>provides higher accuracy than current model</a:t>
            </a:r>
          </a:p>
          <a:p>
            <a:pPr marL="285750" indent="-285750">
              <a:lnSpc>
                <a:spcPct val="150000"/>
              </a:lnSpc>
              <a:buFont typeface="Arial" panose="020B0604020202020204" pitchFamily="34" charset="0"/>
              <a:buChar char="•"/>
            </a:pPr>
            <a:r>
              <a:rPr lang="en-US" sz="2000" dirty="0" smtClean="0"/>
              <a:t>Random Forest is able to identify patterns in small pockets of data</a:t>
            </a:r>
          </a:p>
          <a:p>
            <a:pPr marL="285750" indent="-285750">
              <a:lnSpc>
                <a:spcPct val="150000"/>
              </a:lnSpc>
              <a:buFont typeface="Arial" panose="020B0604020202020204" pitchFamily="34" charset="0"/>
              <a:buChar char="•"/>
            </a:pPr>
            <a:r>
              <a:rPr lang="en-US" sz="2000" dirty="0" smtClean="0"/>
              <a:t>Random </a:t>
            </a:r>
            <a:r>
              <a:rPr lang="en-US" sz="2000" dirty="0"/>
              <a:t>Forest is </a:t>
            </a:r>
            <a:r>
              <a:rPr lang="en-US" sz="2000" dirty="0" smtClean="0"/>
              <a:t>accurate for over </a:t>
            </a:r>
            <a:r>
              <a:rPr lang="en-US" sz="2000" dirty="0"/>
              <a:t>90</a:t>
            </a:r>
            <a:r>
              <a:rPr lang="en-US" sz="2000" dirty="0" smtClean="0"/>
              <a:t>% of fights </a:t>
            </a:r>
            <a:r>
              <a:rPr lang="en-US" sz="2000" dirty="0"/>
              <a:t>in +/- 5 mins range</a:t>
            </a:r>
          </a:p>
          <a:p>
            <a:pPr marL="285750" indent="-285750">
              <a:lnSpc>
                <a:spcPct val="150000"/>
              </a:lnSpc>
              <a:buFont typeface="Arial" panose="020B0604020202020204" pitchFamily="34" charset="0"/>
              <a:buChar char="•"/>
            </a:pPr>
            <a:r>
              <a:rPr lang="en-US" sz="2000" dirty="0"/>
              <a:t>Random Forest is accurate for over </a:t>
            </a:r>
            <a:r>
              <a:rPr lang="en-US" sz="2000" dirty="0" smtClean="0"/>
              <a:t>60</a:t>
            </a:r>
            <a:r>
              <a:rPr lang="en-US" sz="2000" dirty="0"/>
              <a:t>% of fights </a:t>
            </a:r>
            <a:r>
              <a:rPr lang="en-US" sz="2000" dirty="0" smtClean="0"/>
              <a:t>in </a:t>
            </a:r>
            <a:r>
              <a:rPr lang="en-US" sz="2000" dirty="0"/>
              <a:t>+/- </a:t>
            </a:r>
            <a:r>
              <a:rPr lang="en-US" sz="2000" dirty="0" smtClean="0"/>
              <a:t>2 </a:t>
            </a:r>
            <a:r>
              <a:rPr lang="en-US" sz="2000" dirty="0"/>
              <a:t>mins </a:t>
            </a:r>
            <a:r>
              <a:rPr lang="en-US" sz="2000" dirty="0" smtClean="0"/>
              <a:t>range</a:t>
            </a:r>
          </a:p>
          <a:p>
            <a:pPr marL="285750" indent="-285750">
              <a:lnSpc>
                <a:spcPct val="150000"/>
              </a:lnSpc>
              <a:buFont typeface="Arial" panose="020B0604020202020204" pitchFamily="34" charset="0"/>
              <a:buChar char="•"/>
            </a:pPr>
            <a:r>
              <a:rPr lang="en-US" sz="2000" dirty="0" smtClean="0"/>
              <a:t>Random Forest is easily scalable to be deployed on complete network</a:t>
            </a: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48305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039" y="0"/>
            <a:ext cx="9905998" cy="1905000"/>
          </a:xfrm>
        </p:spPr>
        <p:txBody>
          <a:bodyPr>
            <a:normAutofit/>
          </a:bodyPr>
          <a:lstStyle/>
          <a:p>
            <a:r>
              <a:rPr lang="en-US" sz="4000" dirty="0" smtClean="0"/>
              <a:t>Objective - Example</a:t>
            </a:r>
            <a:endParaRPr lang="en-US" sz="4000" dirty="0"/>
          </a:p>
        </p:txBody>
      </p:sp>
      <p:sp>
        <p:nvSpPr>
          <p:cNvPr id="10" name="TextBox 9"/>
          <p:cNvSpPr txBox="1"/>
          <p:nvPr/>
        </p:nvSpPr>
        <p:spPr>
          <a:xfrm>
            <a:off x="1150039" y="4129861"/>
            <a:ext cx="10349423" cy="14773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smtClean="0"/>
              <a:t>Flight 850 is predicted to depart early at every stage of the boarding process</a:t>
            </a:r>
          </a:p>
          <a:p>
            <a:pPr marL="285750" indent="-285750">
              <a:lnSpc>
                <a:spcPct val="150000"/>
              </a:lnSpc>
              <a:buFont typeface="Arial" panose="020B0604020202020204" pitchFamily="34" charset="0"/>
              <a:buChar char="•"/>
            </a:pPr>
            <a:r>
              <a:rPr lang="en-US" sz="2000" dirty="0" smtClean="0"/>
              <a:t>Flight 850 departs early by 3 mins</a:t>
            </a:r>
          </a:p>
          <a:p>
            <a:pPr marL="285750" indent="-285750">
              <a:lnSpc>
                <a:spcPct val="150000"/>
              </a:lnSpc>
              <a:buFont typeface="Arial" panose="020B0604020202020204" pitchFamily="34" charset="0"/>
              <a:buChar char="•"/>
            </a:pPr>
            <a:endParaRPr lang="en-US" sz="2000" dirty="0"/>
          </a:p>
        </p:txBody>
      </p:sp>
      <p:pic>
        <p:nvPicPr>
          <p:cNvPr id="8" name="Picture 7"/>
          <p:cNvPicPr>
            <a:picLocks noChangeAspect="1"/>
          </p:cNvPicPr>
          <p:nvPr/>
        </p:nvPicPr>
        <p:blipFill>
          <a:blip r:embed="rId2"/>
          <a:stretch>
            <a:fillRect/>
          </a:stretch>
        </p:blipFill>
        <p:spPr>
          <a:xfrm>
            <a:off x="1150038" y="1435384"/>
            <a:ext cx="8195129" cy="2636577"/>
          </a:xfrm>
          <a:prstGeom prst="rect">
            <a:avLst/>
          </a:prstGeom>
        </p:spPr>
      </p:pic>
    </p:spTree>
    <p:extLst>
      <p:ext uri="{BB962C8B-B14F-4D97-AF65-F5344CB8AC3E}">
        <p14:creationId xmlns:p14="http://schemas.microsoft.com/office/powerpoint/2010/main" val="3922936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3" y="133350"/>
            <a:ext cx="9905998" cy="781050"/>
          </a:xfrm>
        </p:spPr>
        <p:txBody>
          <a:bodyPr>
            <a:normAutofit/>
          </a:bodyPr>
          <a:lstStyle/>
          <a:p>
            <a:r>
              <a:rPr lang="en-US" sz="4000" dirty="0" smtClean="0"/>
              <a:t>Current Model</a:t>
            </a:r>
            <a:endParaRPr lang="en-US" sz="4000" dirty="0"/>
          </a:p>
        </p:txBody>
      </p:sp>
      <p:sp>
        <p:nvSpPr>
          <p:cNvPr id="4" name="TextBox 3"/>
          <p:cNvSpPr txBox="1"/>
          <p:nvPr/>
        </p:nvSpPr>
        <p:spPr>
          <a:xfrm>
            <a:off x="912814" y="981075"/>
            <a:ext cx="10564812" cy="39395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smtClean="0"/>
              <a:t>Current process determines time to departure from historical data based on a percentile value</a:t>
            </a:r>
          </a:p>
          <a:p>
            <a:pPr marL="285750" indent="-285750">
              <a:lnSpc>
                <a:spcPct val="150000"/>
              </a:lnSpc>
              <a:buFont typeface="Arial" panose="020B0604020202020204" pitchFamily="34" charset="0"/>
              <a:buChar char="•"/>
            </a:pPr>
            <a:r>
              <a:rPr lang="en-US" sz="2000" dirty="0" smtClean="0"/>
              <a:t>The percentile value is determined based on:</a:t>
            </a:r>
          </a:p>
          <a:p>
            <a:pPr marL="742950" lvl="1" indent="-285750">
              <a:lnSpc>
                <a:spcPct val="150000"/>
              </a:lnSpc>
              <a:buFont typeface="Arial" panose="020B0604020202020204" pitchFamily="34" charset="0"/>
              <a:buChar char="•"/>
            </a:pPr>
            <a:r>
              <a:rPr lang="en-US" sz="2000" dirty="0" smtClean="0"/>
              <a:t>Equipment (Fleet Type)</a:t>
            </a:r>
          </a:p>
          <a:p>
            <a:pPr marL="742950" lvl="1" indent="-285750">
              <a:lnSpc>
                <a:spcPct val="150000"/>
              </a:lnSpc>
              <a:buFont typeface="Arial" panose="020B0604020202020204" pitchFamily="34" charset="0"/>
              <a:buChar char="•"/>
            </a:pPr>
            <a:r>
              <a:rPr lang="en-US" sz="2000" dirty="0" smtClean="0"/>
              <a:t>Airport (Hub, Gateway, Spoke)</a:t>
            </a:r>
          </a:p>
          <a:p>
            <a:pPr marL="742950" lvl="1" indent="-285750">
              <a:lnSpc>
                <a:spcPct val="150000"/>
              </a:lnSpc>
              <a:buFont typeface="Arial" panose="020B0604020202020204" pitchFamily="34" charset="0"/>
              <a:buChar char="•"/>
            </a:pPr>
            <a:r>
              <a:rPr lang="en-US" sz="2000" dirty="0" smtClean="0"/>
              <a:t>Bags / Passengers Left</a:t>
            </a:r>
          </a:p>
          <a:p>
            <a:pPr marL="285750" indent="-285750">
              <a:lnSpc>
                <a:spcPct val="150000"/>
              </a:lnSpc>
              <a:buFont typeface="Arial" panose="020B0604020202020204" pitchFamily="34" charset="0"/>
              <a:buChar char="•"/>
            </a:pPr>
            <a:r>
              <a:rPr lang="en-US" sz="2000" dirty="0" smtClean="0"/>
              <a:t>A table with percentile value, projected time to departure is provided</a:t>
            </a:r>
            <a:endParaRPr lang="en-US" sz="2000" dirty="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p:txBody>
      </p:sp>
      <p:pic>
        <p:nvPicPr>
          <p:cNvPr id="6" name="Picture 5"/>
          <p:cNvPicPr>
            <a:picLocks noChangeAspect="1"/>
          </p:cNvPicPr>
          <p:nvPr/>
        </p:nvPicPr>
        <p:blipFill>
          <a:blip r:embed="rId3"/>
          <a:stretch>
            <a:fillRect/>
          </a:stretch>
        </p:blipFill>
        <p:spPr>
          <a:xfrm>
            <a:off x="1222874" y="4435614"/>
            <a:ext cx="6886097" cy="2079485"/>
          </a:xfrm>
          <a:prstGeom prst="rect">
            <a:avLst/>
          </a:prstGeom>
        </p:spPr>
      </p:pic>
    </p:spTree>
    <p:extLst>
      <p:ext uri="{BB962C8B-B14F-4D97-AF65-F5344CB8AC3E}">
        <p14:creationId xmlns:p14="http://schemas.microsoft.com/office/powerpoint/2010/main" val="3492326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60443"/>
            <a:ext cx="9905998" cy="1905000"/>
          </a:xfrm>
        </p:spPr>
        <p:txBody>
          <a:bodyPr>
            <a:normAutofit/>
          </a:bodyPr>
          <a:lstStyle/>
          <a:p>
            <a:r>
              <a:rPr lang="en-US" sz="4000" dirty="0" smtClean="0"/>
              <a:t>Pre – Processing Steps</a:t>
            </a:r>
            <a:endParaRPr lang="en-US" sz="4000" dirty="0"/>
          </a:p>
        </p:txBody>
      </p:sp>
      <p:sp>
        <p:nvSpPr>
          <p:cNvPr id="5" name="TextBox 4"/>
          <p:cNvSpPr txBox="1"/>
          <p:nvPr/>
        </p:nvSpPr>
        <p:spPr>
          <a:xfrm>
            <a:off x="1141412" y="1956816"/>
            <a:ext cx="10860088" cy="46166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Obtain flight data – 1</a:t>
            </a:r>
            <a:r>
              <a:rPr lang="en-US" sz="2000" baseline="30000" dirty="0"/>
              <a:t>st</a:t>
            </a:r>
            <a:r>
              <a:rPr lang="en-US" sz="2000" dirty="0"/>
              <a:t> Jan 2016 to 31</a:t>
            </a:r>
            <a:r>
              <a:rPr lang="en-US" sz="2000" baseline="30000" dirty="0"/>
              <a:t>st</a:t>
            </a:r>
            <a:r>
              <a:rPr lang="en-US" sz="2000" dirty="0"/>
              <a:t> Dec 2016  </a:t>
            </a:r>
            <a:r>
              <a:rPr lang="en-US" sz="2000" dirty="0" smtClean="0"/>
              <a:t>for origin in DFW </a:t>
            </a:r>
            <a:r>
              <a:rPr lang="en-US" sz="2000" dirty="0"/>
              <a:t>&amp; CLT</a:t>
            </a:r>
          </a:p>
          <a:p>
            <a:pPr marL="342900" indent="-342900">
              <a:lnSpc>
                <a:spcPct val="150000"/>
              </a:lnSpc>
              <a:buFont typeface="Arial" panose="020B0604020202020204" pitchFamily="34" charset="0"/>
              <a:buChar char="•"/>
            </a:pPr>
            <a:r>
              <a:rPr lang="en-US" sz="2000" dirty="0"/>
              <a:t>Obtain </a:t>
            </a:r>
            <a:r>
              <a:rPr lang="en-US" sz="2000" dirty="0" smtClean="0"/>
              <a:t>passenger boarding details </a:t>
            </a:r>
            <a:r>
              <a:rPr lang="en-US" sz="2000" dirty="0"/>
              <a:t>for the same time period</a:t>
            </a:r>
          </a:p>
          <a:p>
            <a:pPr marL="342900" indent="-342900">
              <a:lnSpc>
                <a:spcPct val="150000"/>
              </a:lnSpc>
              <a:buFont typeface="Arial" panose="020B0604020202020204" pitchFamily="34" charset="0"/>
              <a:buChar char="•"/>
            </a:pPr>
            <a:r>
              <a:rPr lang="en-US" sz="2000" dirty="0"/>
              <a:t>Dataset contains flights details of approx. 143,700 flights</a:t>
            </a:r>
          </a:p>
          <a:p>
            <a:pPr marL="342900" indent="-342900">
              <a:lnSpc>
                <a:spcPct val="150000"/>
              </a:lnSpc>
              <a:buFont typeface="Arial" panose="020B0604020202020204" pitchFamily="34" charset="0"/>
              <a:buChar char="•"/>
            </a:pPr>
            <a:r>
              <a:rPr lang="en-US" sz="2000" dirty="0"/>
              <a:t>Merge </a:t>
            </a:r>
            <a:r>
              <a:rPr lang="en-US" sz="2000" dirty="0" smtClean="0"/>
              <a:t>passenger boarding </a:t>
            </a:r>
            <a:r>
              <a:rPr lang="en-US" sz="2000" dirty="0"/>
              <a:t>data with flight level data</a:t>
            </a:r>
          </a:p>
          <a:p>
            <a:pPr marL="342900" indent="-342900">
              <a:lnSpc>
                <a:spcPct val="150000"/>
              </a:lnSpc>
              <a:buFont typeface="Arial" panose="020B0604020202020204" pitchFamily="34" charset="0"/>
              <a:buChar char="•"/>
            </a:pPr>
            <a:r>
              <a:rPr lang="en-US" sz="2000" dirty="0"/>
              <a:t>Calculate time to departure when passenger boarding is at 5%, 25%, 50%, 75%, 95%</a:t>
            </a:r>
          </a:p>
          <a:p>
            <a:pPr marL="800100" lvl="1" indent="-342900">
              <a:lnSpc>
                <a:spcPct val="150000"/>
              </a:lnSpc>
              <a:buFont typeface="Arial" panose="020B0604020202020204" pitchFamily="34" charset="0"/>
              <a:buChar char="•"/>
            </a:pPr>
            <a:r>
              <a:rPr lang="en-US" sz="2000" dirty="0"/>
              <a:t>Time to departure = Actual dep time – Current Time</a:t>
            </a:r>
          </a:p>
          <a:p>
            <a:pPr marL="342900" indent="-342900">
              <a:lnSpc>
                <a:spcPct val="150000"/>
              </a:lnSpc>
              <a:buFont typeface="Arial" panose="020B0604020202020204" pitchFamily="34" charset="0"/>
              <a:buChar char="•"/>
            </a:pPr>
            <a:r>
              <a:rPr lang="en-US" sz="2000" dirty="0"/>
              <a:t>Removed time to departure values below 0.05 percentile and above 0.95 percentile</a:t>
            </a:r>
          </a:p>
          <a:p>
            <a:pPr marL="342900" indent="-34290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3820317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242204"/>
          </a:xfrm>
        </p:spPr>
        <p:txBody>
          <a:bodyPr>
            <a:normAutofit/>
          </a:bodyPr>
          <a:lstStyle/>
          <a:p>
            <a:r>
              <a:rPr lang="en-US" sz="4000" dirty="0" smtClean="0"/>
              <a:t>Data set SPLIT – Train &amp; Test</a:t>
            </a:r>
            <a:endParaRPr lang="en-US" sz="4000" dirty="0"/>
          </a:p>
        </p:txBody>
      </p:sp>
      <p:sp>
        <p:nvSpPr>
          <p:cNvPr id="4" name="TextBox 3"/>
          <p:cNvSpPr txBox="1"/>
          <p:nvPr/>
        </p:nvSpPr>
        <p:spPr>
          <a:xfrm>
            <a:off x="1141413" y="1060704"/>
            <a:ext cx="6311343" cy="3785652"/>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en-US" sz="2000" dirty="0"/>
              <a:t>Split the dataset into Train (70%) and Test (30%)</a:t>
            </a:r>
          </a:p>
          <a:p>
            <a:pPr marL="800100" lvl="1" indent="-342900">
              <a:lnSpc>
                <a:spcPct val="150000"/>
              </a:lnSpc>
              <a:buFont typeface="Arial" panose="020B0604020202020204" pitchFamily="34" charset="0"/>
              <a:buChar char="•"/>
            </a:pPr>
            <a:r>
              <a:rPr lang="en-US" sz="2000" dirty="0"/>
              <a:t>Train dataset – 81,431 flights</a:t>
            </a:r>
          </a:p>
          <a:p>
            <a:pPr marL="800100" lvl="1" indent="-342900">
              <a:lnSpc>
                <a:spcPct val="150000"/>
              </a:lnSpc>
              <a:buFont typeface="Arial" panose="020B0604020202020204" pitchFamily="34" charset="0"/>
              <a:buChar char="•"/>
            </a:pPr>
            <a:r>
              <a:rPr lang="en-US" sz="2000" dirty="0"/>
              <a:t>Test dataset – 34,899 Flights</a:t>
            </a:r>
          </a:p>
          <a:p>
            <a:pPr marL="342900" indent="-342900">
              <a:lnSpc>
                <a:spcPct val="150000"/>
              </a:lnSpc>
              <a:buFont typeface="Arial" panose="020B0604020202020204" pitchFamily="34" charset="0"/>
              <a:buChar char="•"/>
            </a:pPr>
            <a:r>
              <a:rPr lang="en-US" sz="2000" dirty="0"/>
              <a:t>Prediction algorithms</a:t>
            </a:r>
          </a:p>
          <a:p>
            <a:pPr marL="800100" lvl="1" indent="-342900">
              <a:lnSpc>
                <a:spcPct val="150000"/>
              </a:lnSpc>
              <a:buFont typeface="Arial" panose="020B0604020202020204" pitchFamily="34" charset="0"/>
              <a:buChar char="•"/>
            </a:pPr>
            <a:r>
              <a:rPr lang="en-US" sz="2000" dirty="0"/>
              <a:t>Decision Tree Regression</a:t>
            </a:r>
          </a:p>
          <a:p>
            <a:pPr marL="800100" lvl="1" indent="-342900">
              <a:lnSpc>
                <a:spcPct val="150000"/>
              </a:lnSpc>
              <a:buFont typeface="Arial" panose="020B0604020202020204" pitchFamily="34" charset="0"/>
              <a:buChar char="•"/>
            </a:pPr>
            <a:r>
              <a:rPr lang="en-US" sz="2000" dirty="0"/>
              <a:t>Random Forest Regression</a:t>
            </a:r>
          </a:p>
          <a:p>
            <a:pPr marL="342900" indent="-34290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6197610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905000"/>
          </a:xfrm>
        </p:spPr>
        <p:txBody>
          <a:bodyPr>
            <a:normAutofit/>
          </a:bodyPr>
          <a:lstStyle/>
          <a:p>
            <a:r>
              <a:rPr lang="en-US" sz="4000" dirty="0" smtClean="0"/>
              <a:t>Parameter Values</a:t>
            </a:r>
            <a:endParaRPr lang="en-US" sz="4000" dirty="0"/>
          </a:p>
        </p:txBody>
      </p:sp>
      <p:sp>
        <p:nvSpPr>
          <p:cNvPr id="4" name="TextBox 3"/>
          <p:cNvSpPr txBox="1"/>
          <p:nvPr/>
        </p:nvSpPr>
        <p:spPr>
          <a:xfrm>
            <a:off x="1141413" y="1380744"/>
            <a:ext cx="4921059"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Decision Tree Regression (DTR)</a:t>
            </a:r>
          </a:p>
          <a:p>
            <a:pPr marL="800100" lvl="1" indent="-342900">
              <a:lnSpc>
                <a:spcPct val="150000"/>
              </a:lnSpc>
              <a:buFont typeface="Arial" panose="020B0604020202020204" pitchFamily="34" charset="0"/>
              <a:buChar char="•"/>
            </a:pPr>
            <a:r>
              <a:rPr lang="en-US" sz="2000" dirty="0"/>
              <a:t> Maximum Depth: 1-50</a:t>
            </a:r>
          </a:p>
          <a:p>
            <a:pPr marL="800100" lvl="1" indent="-342900">
              <a:lnSpc>
                <a:spcPct val="150000"/>
              </a:lnSpc>
              <a:buFont typeface="Arial" panose="020B0604020202020204" pitchFamily="34" charset="0"/>
              <a:buChar char="•"/>
            </a:pPr>
            <a:r>
              <a:rPr lang="en-US" sz="2000" dirty="0"/>
              <a:t> Min sample in leaf: 100</a:t>
            </a:r>
          </a:p>
          <a:p>
            <a:pPr marL="342900" indent="-342900">
              <a:lnSpc>
                <a:spcPct val="150000"/>
              </a:lnSpc>
              <a:buFont typeface="Arial" panose="020B0604020202020204" pitchFamily="34" charset="0"/>
              <a:buChar char="•"/>
            </a:pPr>
            <a:endParaRPr lang="en-US" sz="2000" dirty="0"/>
          </a:p>
        </p:txBody>
      </p:sp>
      <p:sp>
        <p:nvSpPr>
          <p:cNvPr id="7" name="TextBox 6"/>
          <p:cNvSpPr txBox="1"/>
          <p:nvPr/>
        </p:nvSpPr>
        <p:spPr>
          <a:xfrm>
            <a:off x="6066981" y="1405128"/>
            <a:ext cx="4921059"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smtClean="0"/>
              <a:t>Random </a:t>
            </a:r>
            <a:r>
              <a:rPr lang="en-US" sz="2000" dirty="0"/>
              <a:t>Forest Regression (RFR)</a:t>
            </a:r>
          </a:p>
          <a:p>
            <a:pPr marL="800100" lvl="1" indent="-342900">
              <a:lnSpc>
                <a:spcPct val="150000"/>
              </a:lnSpc>
              <a:buFont typeface="Arial" panose="020B0604020202020204" pitchFamily="34" charset="0"/>
              <a:buChar char="•"/>
            </a:pPr>
            <a:r>
              <a:rPr lang="en-US" sz="2000" dirty="0"/>
              <a:t>No of Trees: 20,100,200,300 </a:t>
            </a:r>
          </a:p>
          <a:p>
            <a:pPr marL="800100" lvl="1" indent="-342900">
              <a:lnSpc>
                <a:spcPct val="150000"/>
              </a:lnSpc>
              <a:buFont typeface="Arial" panose="020B0604020202020204" pitchFamily="34" charset="0"/>
              <a:buChar char="•"/>
            </a:pPr>
            <a:r>
              <a:rPr lang="en-US" sz="2000" dirty="0"/>
              <a:t>Min samples in leaf: </a:t>
            </a:r>
            <a:r>
              <a:rPr lang="en-US" sz="2000" dirty="0" smtClean="0"/>
              <a:t>100</a:t>
            </a:r>
          </a:p>
          <a:p>
            <a:pPr marL="342900" indent="-342900">
              <a:lnSpc>
                <a:spcPct val="150000"/>
              </a:lnSpc>
              <a:buFont typeface="Arial" panose="020B0604020202020204" pitchFamily="34" charset="0"/>
              <a:buChar char="•"/>
            </a:pPr>
            <a:endParaRPr lang="en-US" sz="2000" dirty="0"/>
          </a:p>
        </p:txBody>
      </p:sp>
      <p:sp>
        <p:nvSpPr>
          <p:cNvPr id="8" name="TextBox 7"/>
          <p:cNvSpPr txBox="1"/>
          <p:nvPr/>
        </p:nvSpPr>
        <p:spPr>
          <a:xfrm>
            <a:off x="1137700" y="3281694"/>
            <a:ext cx="9739819"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Grid Search of algorithm parameters</a:t>
            </a:r>
          </a:p>
          <a:p>
            <a:pPr marL="800100" lvl="1" indent="-342900">
              <a:lnSpc>
                <a:spcPct val="150000"/>
              </a:lnSpc>
              <a:buFont typeface="Arial" panose="020B0604020202020204" pitchFamily="34" charset="0"/>
              <a:buChar char="•"/>
            </a:pPr>
            <a:r>
              <a:rPr lang="en-US" sz="2000" dirty="0"/>
              <a:t>Scoring parameter : Mean square error</a:t>
            </a:r>
          </a:p>
          <a:p>
            <a:pPr marL="800100" lvl="1" indent="-342900">
              <a:lnSpc>
                <a:spcPct val="150000"/>
              </a:lnSpc>
              <a:buFont typeface="Arial" panose="020B0604020202020204" pitchFamily="34" charset="0"/>
              <a:buChar char="•"/>
            </a:pPr>
            <a:r>
              <a:rPr lang="en-US" sz="2000" dirty="0"/>
              <a:t>3 fold cross validation to select best parameters</a:t>
            </a:r>
          </a:p>
          <a:p>
            <a:pPr marL="285750" indent="-285750">
              <a:lnSpc>
                <a:spcPct val="150000"/>
              </a:lnSpc>
              <a:buFont typeface="Arial" panose="020B0604020202020204" pitchFamily="34" charset="0"/>
              <a:buChar char="•"/>
            </a:pPr>
            <a:r>
              <a:rPr lang="en-US" sz="2000" dirty="0" smtClean="0"/>
              <a:t>Grid </a:t>
            </a:r>
            <a:r>
              <a:rPr lang="en-US" sz="2000" dirty="0"/>
              <a:t>Search function searches through each of the given parameters to determine the best parameters</a:t>
            </a:r>
          </a:p>
          <a:p>
            <a:pPr marL="285750" indent="-285750">
              <a:lnSpc>
                <a:spcPct val="15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878132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30680"/>
            <a:ext cx="9905998" cy="844948"/>
          </a:xfrm>
        </p:spPr>
        <p:txBody>
          <a:bodyPr>
            <a:normAutofit/>
          </a:bodyPr>
          <a:lstStyle/>
          <a:p>
            <a:r>
              <a:rPr lang="en-US" sz="4000" dirty="0" smtClean="0"/>
              <a:t>Features</a:t>
            </a:r>
            <a:endParaRPr lang="en-US" sz="4000" dirty="0"/>
          </a:p>
        </p:txBody>
      </p:sp>
      <p:sp>
        <p:nvSpPr>
          <p:cNvPr id="3" name="Content Placeholder 2"/>
          <p:cNvSpPr>
            <a:spLocks noGrp="1"/>
          </p:cNvSpPr>
          <p:nvPr>
            <p:ph idx="1"/>
          </p:nvPr>
        </p:nvSpPr>
        <p:spPr>
          <a:xfrm>
            <a:off x="1141413" y="2305852"/>
            <a:ext cx="9905998" cy="3124201"/>
          </a:xfrm>
        </p:spPr>
        <p:txBody>
          <a:bodyPr>
            <a:noAutofit/>
          </a:bodyPr>
          <a:lstStyle/>
          <a:p>
            <a:endParaRPr lang="en-US" sz="2400" dirty="0" smtClean="0"/>
          </a:p>
          <a:p>
            <a:endParaRPr lang="en-US" sz="2400" dirty="0"/>
          </a:p>
        </p:txBody>
      </p:sp>
      <p:pic>
        <p:nvPicPr>
          <p:cNvPr id="5" name="Picture 4"/>
          <p:cNvPicPr>
            <a:picLocks noChangeAspect="1"/>
          </p:cNvPicPr>
          <p:nvPr/>
        </p:nvPicPr>
        <p:blipFill>
          <a:blip r:embed="rId2"/>
          <a:stretch>
            <a:fillRect/>
          </a:stretch>
        </p:blipFill>
        <p:spPr>
          <a:xfrm>
            <a:off x="1141412" y="1075628"/>
            <a:ext cx="6992654" cy="3717613"/>
          </a:xfrm>
          <a:prstGeom prst="rect">
            <a:avLst/>
          </a:prstGeom>
        </p:spPr>
      </p:pic>
    </p:spTree>
    <p:extLst>
      <p:ext uri="{BB962C8B-B14F-4D97-AF65-F5344CB8AC3E}">
        <p14:creationId xmlns:p14="http://schemas.microsoft.com/office/powerpoint/2010/main" val="38916847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0494"/>
            <a:ext cx="9905998" cy="1031132"/>
          </a:xfrm>
        </p:spPr>
        <p:txBody>
          <a:bodyPr>
            <a:normAutofit/>
          </a:bodyPr>
          <a:lstStyle/>
          <a:p>
            <a:r>
              <a:rPr lang="en-US" sz="4000" dirty="0" smtClean="0"/>
              <a:t>Feature Importance Matrix</a:t>
            </a:r>
            <a:endParaRPr lang="en-US" sz="4000" dirty="0"/>
          </a:p>
        </p:txBody>
      </p:sp>
      <p:pic>
        <p:nvPicPr>
          <p:cNvPr id="5" name="Content Placeholder 4"/>
          <p:cNvPicPr>
            <a:picLocks noGrp="1" noChangeAspect="1"/>
          </p:cNvPicPr>
          <p:nvPr>
            <p:ph idx="1"/>
          </p:nvPr>
        </p:nvPicPr>
        <p:blipFill>
          <a:blip r:embed="rId2"/>
          <a:stretch>
            <a:fillRect/>
          </a:stretch>
        </p:blipFill>
        <p:spPr>
          <a:xfrm>
            <a:off x="1141412" y="1167384"/>
            <a:ext cx="9944195" cy="4611624"/>
          </a:xfrm>
          <a:prstGeom prst="rect">
            <a:avLst/>
          </a:prstGeom>
        </p:spPr>
      </p:pic>
    </p:spTree>
    <p:extLst>
      <p:ext uri="{BB962C8B-B14F-4D97-AF65-F5344CB8AC3E}">
        <p14:creationId xmlns:p14="http://schemas.microsoft.com/office/powerpoint/2010/main" val="6336537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ppt/theme/themeOverride2.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ppt/theme/themeOverride3.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ppt/theme/themeOverride4.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ppt/theme/themeOverride5.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themeOverride>
</file>

<file path=docProps/app.xml><?xml version="1.0" encoding="utf-8"?>
<Properties xmlns="http://schemas.openxmlformats.org/officeDocument/2006/extended-properties" xmlns:vt="http://schemas.openxmlformats.org/officeDocument/2006/docPropsVTypes">
  <TotalTime>4601</TotalTime>
  <Words>1201</Words>
  <Application>Microsoft Office PowerPoint</Application>
  <PresentationFormat>Widescreen</PresentationFormat>
  <Paragraphs>169</Paragraphs>
  <Slides>23</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Calibri Light</vt:lpstr>
      <vt:lpstr>Century Gothic</vt:lpstr>
      <vt:lpstr>Office Theme</vt:lpstr>
      <vt:lpstr>Mesh</vt:lpstr>
      <vt:lpstr>EOBT Prediction </vt:lpstr>
      <vt:lpstr>Problem Statement</vt:lpstr>
      <vt:lpstr>Objective - Example</vt:lpstr>
      <vt:lpstr>Current Model</vt:lpstr>
      <vt:lpstr>Pre – Processing Steps</vt:lpstr>
      <vt:lpstr>Data set SPLIT – Train &amp; Test</vt:lpstr>
      <vt:lpstr>Parameter Values</vt:lpstr>
      <vt:lpstr>Features</vt:lpstr>
      <vt:lpstr>Feature Importance Matrix</vt:lpstr>
      <vt:lpstr>Error Distribution – PCT 005 &amp; PCT 025</vt:lpstr>
      <vt:lpstr>Error Distribution – PCT 050 &amp; PCT 075</vt:lpstr>
      <vt:lpstr>Error Distribution – PCT 95</vt:lpstr>
      <vt:lpstr>Accuracy Summary</vt:lpstr>
      <vt:lpstr>Accuracy (+/- 1min)</vt:lpstr>
      <vt:lpstr>Accuracy (+/- 2 min)</vt:lpstr>
      <vt:lpstr>Accuracy (+/- 5 mins)</vt:lpstr>
      <vt:lpstr>Accuracy Summary</vt:lpstr>
      <vt:lpstr>Performance Comparison</vt:lpstr>
      <vt:lpstr>OB NUM PaX</vt:lpstr>
      <vt:lpstr>OB Length of Haul</vt:lpstr>
      <vt:lpstr>Departure BANK</vt:lpstr>
      <vt:lpstr>Tight Turn Indicator</vt:lpstr>
      <vt:lpstr>Findings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EOBT Prediction</dc:title>
  <dc:creator>Anubhav Reddy</dc:creator>
  <cp:lastModifiedBy>Anubhav Reddy</cp:lastModifiedBy>
  <cp:revision>91</cp:revision>
  <dcterms:created xsi:type="dcterms:W3CDTF">2017-05-01T18:40:41Z</dcterms:created>
  <dcterms:modified xsi:type="dcterms:W3CDTF">2017-05-11T18:47:59Z</dcterms:modified>
</cp:coreProperties>
</file>